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387" r:id="rId3"/>
    <p:sldId id="313" r:id="rId4"/>
    <p:sldId id="315" r:id="rId5"/>
    <p:sldId id="316" r:id="rId6"/>
    <p:sldId id="314" r:id="rId7"/>
    <p:sldId id="265" r:id="rId8"/>
    <p:sldId id="284" r:id="rId9"/>
    <p:sldId id="266" r:id="rId10"/>
    <p:sldId id="267" r:id="rId11"/>
    <p:sldId id="280" r:id="rId12"/>
    <p:sldId id="281" r:id="rId13"/>
    <p:sldId id="282" r:id="rId14"/>
    <p:sldId id="283" r:id="rId15"/>
    <p:sldId id="273" r:id="rId16"/>
    <p:sldId id="301" r:id="rId17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692" autoAdjust="0"/>
  </p:normalViewPr>
  <p:slideViewPr>
    <p:cSldViewPr>
      <p:cViewPr varScale="1">
        <p:scale>
          <a:sx n="67" d="100"/>
          <a:sy n="67" d="100"/>
        </p:scale>
        <p:origin x="147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DD8B4D-691A-430A-9E34-459CC2F68D09}" type="datetimeFigureOut">
              <a:rPr lang="th-TH" smtClean="0"/>
              <a:t>04/10/69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03ACAB-DD5A-4E01-A753-CE9E1BEBD9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60336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3ACAB-DD5A-4E01-A753-CE9E1BEBD9BA}" type="slidenum">
              <a:rPr lang="th-TH" smtClean="0"/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786961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3ACAB-DD5A-4E01-A753-CE9E1BEBD9BA}" type="slidenum">
              <a:rPr lang="th-TH" smtClean="0"/>
              <a:t>15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78696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04/10/69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48648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04/10/69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69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04/10/69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27617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04/10/69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85683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04/10/69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5898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04/10/69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61659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04/10/69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8579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04/10/69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46332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04/10/69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10618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04/10/69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93653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04/10/69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85566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0FBE5-83A6-4EC8-8460-E6146571E55B}" type="datetimeFigureOut">
              <a:rPr lang="th-TH" smtClean="0"/>
              <a:t>04/10/69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93520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partner.telkom.co.id/tpncms-prod/uploads/topics/1582702304728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138"/>
            <a:ext cx="9144000" cy="3327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www.globalpsa.com/wp-content/uploads/200724-At-the-Helm-Industry-Digital-Acceleration-Edited-2-scale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23794"/>
            <a:ext cx="9144000" cy="2634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1398910" y="620688"/>
            <a:ext cx="6346180" cy="707886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th-TH" sz="4000" b="1" dirty="0">
                <a:solidFill>
                  <a:schemeClr val="bg1"/>
                </a:solidFill>
              </a:rPr>
              <a:t>สรุปเนื้อหาห้อข้อการสอบปลายภาค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3429000"/>
            <a:ext cx="2960948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/>
              <a:t>ITQ1001</a:t>
            </a:r>
            <a:endParaRPr lang="th-TH" sz="4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D288231-461C-4ABE-9B5E-FBDE038C9784}"/>
              </a:ext>
            </a:extLst>
          </p:cNvPr>
          <p:cNvSpPr/>
          <p:nvPr/>
        </p:nvSpPr>
        <p:spPr>
          <a:xfrm>
            <a:off x="2960948" y="3417634"/>
            <a:ext cx="6183052" cy="707886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4000" dirty="0"/>
              <a:t>18 </a:t>
            </a:r>
            <a:r>
              <a:rPr lang="th-TH" sz="4000" dirty="0"/>
              <a:t>ก.ย.2569 เวลา 13.10 – 15.10 น.</a:t>
            </a:r>
          </a:p>
        </p:txBody>
      </p:sp>
    </p:spTree>
    <p:extLst>
      <p:ext uri="{BB962C8B-B14F-4D97-AF65-F5344CB8AC3E}">
        <p14:creationId xmlns:p14="http://schemas.microsoft.com/office/powerpoint/2010/main" val="3024627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72008"/>
            <a:ext cx="8640958" cy="836712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th-TH" dirty="0"/>
              <a:t>สรุปหัวข้อเนื้อหาที่ใช้ในการสอบปลายภาค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8681828"/>
              </p:ext>
            </p:extLst>
          </p:nvPr>
        </p:nvGraphicFramePr>
        <p:xfrm>
          <a:off x="179512" y="908720"/>
          <a:ext cx="8640959" cy="54726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28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4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38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77162">
                <a:tc>
                  <a:txBody>
                    <a:bodyPr/>
                    <a:lstStyle/>
                    <a:p>
                      <a:endParaRPr lang="th-TH" sz="24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800" b="1" dirty="0">
                          <a:solidFill>
                            <a:schemeClr val="bg1"/>
                          </a:solidFill>
                        </a:rPr>
                        <a:t>ระบบตัวเลข</a:t>
                      </a:r>
                      <a:r>
                        <a:rPr lang="th-TH" sz="2400" b="1" dirty="0">
                          <a:solidFill>
                            <a:schemeClr val="bg1"/>
                          </a:solidFill>
                        </a:rPr>
                        <a:t> (</a:t>
                      </a:r>
                      <a:r>
                        <a:rPr lang="en-US" sz="2400" dirty="0">
                          <a:solidFill>
                            <a:schemeClr val="bg1"/>
                          </a:solidFill>
                        </a:rPr>
                        <a:t>Number systems)</a:t>
                      </a:r>
                      <a:endParaRPr lang="th-TH" sz="2400" b="1" i="0" u="none" strike="noStrike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ระบบตัวเลขที่ใช้ในระบบดิจิตอล</a:t>
                      </a:r>
                      <a:endParaRPr lang="en-US" sz="2400" b="1" i="0" u="none" strike="noStrike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ลอจิกเกต</a:t>
                      </a:r>
                      <a:r>
                        <a:rPr lang="en-US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เครื่องหมายที่ใช้ในสมการลอจิก </a:t>
                      </a:r>
                    </a:p>
                    <a:p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ตารางความจริง นอตเกต  </a:t>
                      </a:r>
                      <a:r>
                        <a:rPr lang="th-TH" sz="2400" b="1" i="0" u="none" strike="noStrik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แอนด์</a:t>
                      </a:r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เกต </a:t>
                      </a:r>
                      <a:r>
                        <a:rPr lang="th-TH" sz="2400" b="1" i="0" u="none" strike="noStrik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แนนด์</a:t>
                      </a:r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เกต </a:t>
                      </a:r>
                    </a:p>
                    <a:p>
                      <a:r>
                        <a:rPr lang="th-TH" sz="2400" b="1" i="0" u="none" strike="noStrik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ออร์</a:t>
                      </a:r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เกต</a:t>
                      </a:r>
                      <a:r>
                        <a:rPr lang="th-TH" sz="2400" b="1" i="0" u="none" strike="noStrik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เอ็กซ์คลูซีฟออร์</a:t>
                      </a:r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เกต </a:t>
                      </a:r>
                      <a:r>
                        <a:rPr lang="th-TH" sz="2400" b="1" i="0" u="none" strike="noStrik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เอ็กซ์คลูซีฟนอร์</a:t>
                      </a:r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เกต</a:t>
                      </a:r>
                      <a:endParaRPr lang="th-TH" sz="2400" b="1" dirty="0">
                        <a:solidFill>
                          <a:schemeClr val="bg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i="0" u="none" strike="noStrike" kern="1200" baseline="0" dirty="0" err="1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พีชคณิตบูลีน</a:t>
                      </a:r>
                      <a:r>
                        <a:rPr lang="th-TH" sz="2400" b="1" i="0" u="none" strike="noStrike" kern="1200" baseline="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และการลดรูป</a:t>
                      </a:r>
                    </a:p>
                    <a:p>
                      <a:r>
                        <a:rPr lang="th-TH" sz="2800" b="1" dirty="0"/>
                        <a:t>วงจรทางตรรกะและ</a:t>
                      </a:r>
                      <a:r>
                        <a:rPr lang="th-TH" sz="2800" b="1" dirty="0" err="1"/>
                        <a:t>พีชคณิตบูลีน</a:t>
                      </a:r>
                      <a:r>
                        <a:rPr lang="th-TH" sz="2800" b="1" dirty="0"/>
                        <a:t> </a:t>
                      </a:r>
                    </a:p>
                    <a:p>
                      <a:r>
                        <a:rPr lang="th-TH" sz="1600" b="1" dirty="0"/>
                        <a:t>(</a:t>
                      </a:r>
                      <a:r>
                        <a:rPr lang="en-US" sz="1600" b="1" dirty="0"/>
                        <a:t>Logic Circuit and Boolean Algebra) </a:t>
                      </a:r>
                      <a:endParaRPr lang="en-US" sz="1600" b="1" i="0" u="none" strike="noStrike" kern="1200" baseline="0" dirty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u="none" dirty="0">
                          <a:solidFill>
                            <a:schemeClr val="bg1"/>
                          </a:solidFill>
                        </a:rPr>
                        <a:t>ตัวอย่างการประยุกต์การออกแบบวงจร</a:t>
                      </a:r>
                      <a:r>
                        <a:rPr lang="th-TH" sz="2400" u="none" dirty="0" err="1">
                          <a:solidFill>
                            <a:schemeClr val="bg1"/>
                          </a:solidFill>
                        </a:rPr>
                        <a:t>ตรรก</a:t>
                      </a:r>
                      <a:endParaRPr lang="th-TH" sz="2400" u="none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169">
                <a:tc>
                  <a:txBody>
                    <a:bodyPr/>
                    <a:lstStyle/>
                    <a:p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วงจรคอม</a:t>
                      </a:r>
                      <a:r>
                        <a:rPr lang="th-TH" sz="24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บิเนชั่น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3169">
                <a:tc>
                  <a:txBody>
                    <a:bodyPr/>
                    <a:lstStyle/>
                    <a:p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วงจรซี</a:t>
                      </a:r>
                      <a:r>
                        <a:rPr lang="th-TH" sz="2400" b="1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เควนเชียล</a:t>
                      </a:r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9108">
                <a:tc>
                  <a:txBody>
                    <a:bodyPr/>
                    <a:lstStyle/>
                    <a:p>
                      <a:endParaRPr lang="th-TH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h-TH" sz="2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วงจรพัลส์เบื้องต้น   </a:t>
                      </a:r>
                      <a:r>
                        <a:rPr lang="th-TH" sz="2400" b="1" dirty="0"/>
                        <a:t>วงจรลอจิก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3915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F4090C9-6CE6-48C7-A2B4-146611079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364" y="1052736"/>
            <a:ext cx="8363272" cy="5184576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th-TH" b="1" dirty="0"/>
              <a:t>                                    </a:t>
            </a:r>
            <a:r>
              <a:rPr lang="th-TH" sz="6000" b="1" dirty="0"/>
              <a:t>รายงานส่ง </a:t>
            </a:r>
            <a:br>
              <a:rPr lang="th-TH" b="1" dirty="0"/>
            </a:br>
            <a:r>
              <a:rPr lang="th-TH" sz="6000" b="1" dirty="0"/>
              <a:t>1.</a:t>
            </a:r>
            <a:r>
              <a:rPr lang="th-TH" b="1" dirty="0"/>
              <a:t>เอกสารเล่มรายงาน </a:t>
            </a:r>
            <a:r>
              <a:rPr lang="en-US" b="1" dirty="0"/>
              <a:t>  .docx </a:t>
            </a:r>
            <a:r>
              <a:rPr lang="th-TH" b="1" dirty="0"/>
              <a:t>หรือ </a:t>
            </a:r>
            <a:r>
              <a:rPr lang="en-US" b="1" dirty="0"/>
              <a:t>.pdf</a:t>
            </a:r>
            <a:br>
              <a:rPr lang="en-US" b="1" dirty="0"/>
            </a:br>
            <a:r>
              <a:rPr lang="en-US" b="1" dirty="0"/>
              <a:t>2.</a:t>
            </a:r>
            <a:r>
              <a:rPr lang="th-TH" b="1" dirty="0"/>
              <a:t>สรุปนำเสนอ </a:t>
            </a:r>
            <a:r>
              <a:rPr lang="en-US" b="1" dirty="0"/>
              <a:t>.pptx </a:t>
            </a:r>
            <a:r>
              <a:rPr lang="th-TH" b="1" dirty="0"/>
              <a:t>หรือ คลิป</a:t>
            </a:r>
            <a:r>
              <a:rPr lang="th-TH" b="1" dirty="0" err="1"/>
              <a:t>ส์</a:t>
            </a:r>
            <a:r>
              <a:rPr lang="th-TH" b="1" dirty="0"/>
              <a:t> สรุป </a:t>
            </a:r>
            <a:r>
              <a:rPr lang="en-US" b="1" dirty="0"/>
              <a:t>.mp4</a:t>
            </a:r>
            <a:br>
              <a:rPr lang="en-US" b="1" dirty="0"/>
            </a:br>
            <a:r>
              <a:rPr lang="en-US" b="1" dirty="0"/>
              <a:t>3.</a:t>
            </a:r>
            <a:r>
              <a:rPr lang="th-TH" b="1" dirty="0"/>
              <a:t>การนำเสนอ ผ่าน </a:t>
            </a:r>
            <a:r>
              <a:rPr lang="en-US" b="1" dirty="0"/>
              <a:t>subdomain</a:t>
            </a:r>
            <a:r>
              <a:rPr lang="th-TH" b="1" dirty="0"/>
              <a:t>(ฟังอธิบาย)</a:t>
            </a:r>
            <a:br>
              <a:rPr lang="th-TH" b="1" dirty="0"/>
            </a:br>
            <a:r>
              <a:rPr lang="th-TH" b="1" dirty="0"/>
              <a:t>แต่ละกลุ่ม </a:t>
            </a:r>
            <a:br>
              <a:rPr lang="en-US" b="1" dirty="0"/>
            </a:br>
            <a:r>
              <a:rPr lang="en-US" b="1" dirty="0"/>
              <a:t>g001.ajarnpij.com</a:t>
            </a:r>
            <a:br>
              <a:rPr lang="th-TH" b="1" dirty="0"/>
            </a:br>
            <a:r>
              <a:rPr lang="en-US" b="1" dirty="0"/>
              <a:t>g002.ajarnpij.com</a:t>
            </a:r>
            <a:br>
              <a:rPr lang="th-TH" b="1" dirty="0"/>
            </a:br>
            <a:r>
              <a:rPr lang="en-US" b="1" dirty="0"/>
              <a:t>g003.ajarnpij.com</a:t>
            </a:r>
            <a:br>
              <a:rPr lang="th-TH" b="1" dirty="0"/>
            </a:br>
            <a:r>
              <a:rPr lang="en-US" b="1" dirty="0"/>
              <a:t>g004.ajarnpij.com</a:t>
            </a:r>
            <a:br>
              <a:rPr lang="th-TH" b="1" dirty="0"/>
            </a:br>
            <a:br>
              <a:rPr lang="th-TH" b="1" dirty="0"/>
            </a:br>
            <a:endParaRPr lang="th-TH" b="1" dirty="0"/>
          </a:p>
        </p:txBody>
      </p:sp>
    </p:spTree>
    <p:extLst>
      <p:ext uri="{BB962C8B-B14F-4D97-AF65-F5344CB8AC3E}">
        <p14:creationId xmlns:p14="http://schemas.microsoft.com/office/powerpoint/2010/main" val="7550014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F4090C9-6CE6-48C7-A2B4-146611079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222474"/>
            <a:ext cx="8286092" cy="5616624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l"/>
            <a:r>
              <a:rPr lang="th-TH" b="1" dirty="0"/>
              <a:t>รายงานที่ต้องส่ง </a:t>
            </a:r>
            <a:br>
              <a:rPr lang="th-TH" b="1" dirty="0"/>
            </a:br>
            <a:r>
              <a:rPr lang="th-TH" b="1" dirty="0"/>
              <a:t>4.เกณฑ์คะแนน                                               50 คะแนน</a:t>
            </a:r>
            <a:br>
              <a:rPr lang="th-TH" b="1" dirty="0"/>
            </a:br>
            <a:r>
              <a:rPr lang="th-TH" b="1" dirty="0"/>
              <a:t>4.1 เอกสารเล่ม-เนื้อหา                                    20 คะแนน</a:t>
            </a:r>
            <a:br>
              <a:rPr lang="th-TH" b="1" dirty="0"/>
            </a:br>
            <a:r>
              <a:rPr lang="th-TH" b="1" dirty="0"/>
              <a:t>4.2 เอกสารรายงาน </a:t>
            </a:r>
            <a:r>
              <a:rPr lang="en-US" b="1" dirty="0"/>
              <a:t>.pptx/</a:t>
            </a:r>
            <a:r>
              <a:rPr lang="th-TH" b="1" dirty="0"/>
              <a:t>หรือ </a:t>
            </a:r>
            <a:r>
              <a:rPr lang="en-US" b="1" dirty="0"/>
              <a:t>.mp4 </a:t>
            </a:r>
            <a:r>
              <a:rPr lang="th-TH" b="1" dirty="0"/>
              <a:t>  20 คะแนน</a:t>
            </a:r>
            <a:br>
              <a:rPr lang="th-TH" b="1" dirty="0"/>
            </a:br>
            <a:r>
              <a:rPr lang="th-TH" b="1" dirty="0"/>
              <a:t>ผ่าน </a:t>
            </a:r>
            <a:r>
              <a:rPr lang="en-US" b="1" dirty="0"/>
              <a:t>subdomain </a:t>
            </a:r>
            <a:r>
              <a:rPr lang="th-TH" b="1" dirty="0"/>
              <a:t>แต่ละกลุ่ม/หรือ </a:t>
            </a:r>
            <a:r>
              <a:rPr lang="en-US" b="1" dirty="0"/>
              <a:t>domain </a:t>
            </a:r>
            <a:r>
              <a:rPr lang="th-TH" b="1" dirty="0"/>
              <a:t>อื่นๆ</a:t>
            </a:r>
            <a:br>
              <a:rPr lang="en-US" b="1" dirty="0"/>
            </a:br>
            <a:r>
              <a:rPr lang="en-US" dirty="0"/>
              <a:t>  g001.ajarnpij.com</a:t>
            </a:r>
            <a:br>
              <a:rPr lang="th-TH" dirty="0"/>
            </a:br>
            <a:r>
              <a:rPr lang="en-US" dirty="0"/>
              <a:t>  g002.ajarnpij.com</a:t>
            </a:r>
            <a:br>
              <a:rPr lang="th-TH" dirty="0"/>
            </a:br>
            <a:r>
              <a:rPr lang="en-US" dirty="0"/>
              <a:t>  g003.ajarnpij.com</a:t>
            </a:r>
            <a:br>
              <a:rPr lang="th-TH" dirty="0"/>
            </a:br>
            <a:r>
              <a:rPr lang="en-US" dirty="0"/>
              <a:t>  g004.ajarnpij.com</a:t>
            </a:r>
            <a:br>
              <a:rPr lang="th-TH" b="1" dirty="0"/>
            </a:br>
            <a:r>
              <a:rPr lang="th-TH" sz="4900" b="1" dirty="0"/>
              <a:t>4.3 การนำเสนอ                                         10 คะแนน</a:t>
            </a:r>
            <a:br>
              <a:rPr lang="th-TH" sz="4900" b="1" dirty="0"/>
            </a:br>
            <a:r>
              <a:rPr lang="th-TH" sz="4900" b="1" dirty="0"/>
              <a:t>                                               รวม             50 คะแนน</a:t>
            </a:r>
            <a:br>
              <a:rPr lang="th-TH" sz="4900" b="1" dirty="0"/>
            </a:br>
            <a:br>
              <a:rPr lang="th-TH" b="1" dirty="0"/>
            </a:br>
            <a:endParaRPr lang="th-TH" b="1" dirty="0"/>
          </a:p>
        </p:txBody>
      </p:sp>
    </p:spTree>
    <p:extLst>
      <p:ext uri="{BB962C8B-B14F-4D97-AF65-F5344CB8AC3E}">
        <p14:creationId xmlns:p14="http://schemas.microsoft.com/office/powerpoint/2010/main" val="1617120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08" y="-40590"/>
            <a:ext cx="9117799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workshop</a:t>
            </a:r>
            <a:r>
              <a:rPr lang="th-TH" sz="3600" b="1" dirty="0">
                <a:solidFill>
                  <a:schemeClr val="bg1"/>
                </a:solidFill>
              </a:rPr>
              <a:t> ใช้ลอจิกเกตพื้นฐานต่าง</a:t>
            </a:r>
            <a:r>
              <a:rPr lang="th-TH" sz="2400" b="1" dirty="0">
                <a:solidFill>
                  <a:schemeClr val="bg1"/>
                </a:solidFill>
              </a:rPr>
              <a:t>ๆ (</a:t>
            </a:r>
            <a:r>
              <a:rPr lang="en-US" sz="2400" b="1" dirty="0">
                <a:solidFill>
                  <a:schemeClr val="bg1"/>
                </a:solidFill>
              </a:rPr>
              <a:t>AND, OR, NOT </a:t>
            </a:r>
            <a:r>
              <a:rPr lang="en-US" sz="2400" b="1" dirty="0" err="1">
                <a:solidFill>
                  <a:schemeClr val="bg1"/>
                </a:solidFill>
              </a:rPr>
              <a:t>etc</a:t>
            </a:r>
            <a:r>
              <a:rPr lang="en-US" sz="2400" b="1" dirty="0">
                <a:solidFill>
                  <a:schemeClr val="bg1"/>
                </a:solidFill>
              </a:rPr>
              <a:t>…)</a:t>
            </a:r>
            <a:endParaRPr lang="th-TH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2268CD-173B-4728-BF64-EAF8697E8B78}"/>
              </a:ext>
            </a:extLst>
          </p:cNvPr>
          <p:cNvSpPr txBox="1"/>
          <p:nvPr/>
        </p:nvSpPr>
        <p:spPr>
          <a:xfrm>
            <a:off x="1962899" y="810074"/>
            <a:ext cx="5218202" cy="523220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ctr"/>
            <a:r>
              <a:rPr lang="th-TH" dirty="0">
                <a:solidFill>
                  <a:srgbClr val="FFFF00"/>
                </a:solidFill>
              </a:rPr>
              <a:t>https://logic.ly/demo/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F7F776-F408-47A2-AD3D-022A52DEDDD4}"/>
              </a:ext>
            </a:extLst>
          </p:cNvPr>
          <p:cNvSpPr txBox="1"/>
          <p:nvPr/>
        </p:nvSpPr>
        <p:spPr>
          <a:xfrm>
            <a:off x="449542" y="1700808"/>
            <a:ext cx="824491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/>
              <a:t>ให้ น.ศ. ยกตัวอย่าง การประยุกใช้ </a:t>
            </a:r>
            <a:r>
              <a:rPr lang="en-US" b="1" dirty="0"/>
              <a:t>gate </a:t>
            </a:r>
            <a:r>
              <a:rPr lang="th-TH" b="1" dirty="0"/>
              <a:t>พื้นฐาน โดยการออกแบบวงจร โดยระบุ ชื่อระบบที่ประยุกต์หรืองานที่นำ </a:t>
            </a:r>
            <a:r>
              <a:rPr lang="en-US" b="1" dirty="0"/>
              <a:t>gate </a:t>
            </a:r>
            <a:r>
              <a:rPr lang="th-TH" b="1" dirty="0"/>
              <a:t>ไปใช้</a:t>
            </a:r>
          </a:p>
          <a:p>
            <a:pPr marL="514350" indent="-514350">
              <a:buAutoNum type="arabicPeriod"/>
            </a:pPr>
            <a:r>
              <a:rPr kumimoji="0" lang="th-TH" altLang="th-TH" sz="32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การกำหนดตัวแปร </a:t>
            </a:r>
            <a:r>
              <a:rPr kumimoji="0" lang="th-TH" altLang="th-TH" sz="28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</a:t>
            </a:r>
            <a:r>
              <a:rPr kumimoji="0" lang="th-TH" altLang="th-TH" sz="2800" b="1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Variable</a:t>
            </a:r>
            <a:r>
              <a:rPr kumimoji="0" lang="th-TH" altLang="th-TH" sz="28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  <a:r>
              <a:rPr kumimoji="0" lang="th-TH" altLang="th-TH" sz="2800" b="1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Assignment</a:t>
            </a:r>
            <a:r>
              <a:rPr kumimoji="0" lang="th-TH" altLang="th-TH" sz="28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)(</a:t>
            </a:r>
            <a:r>
              <a:rPr kumimoji="0" lang="en-US" altLang="th-TH" sz="28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input-output)</a:t>
            </a:r>
            <a:endParaRPr kumimoji="0" lang="th-TH" altLang="th-TH" sz="2800" b="1" i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</a:endParaRPr>
          </a:p>
          <a:p>
            <a:pPr marL="514350" indent="-514350">
              <a:buFontTx/>
              <a:buAutoNum type="arabicPeriod"/>
            </a:pP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สมการคณิตศาสตร์บูลีน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Boolean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Expression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</a:t>
            </a:r>
          </a:p>
          <a:p>
            <a:pPr marL="514350" indent="-514350">
              <a:buFontTx/>
              <a:buAutoNum type="arabicPeriod"/>
            </a:pPr>
            <a:r>
              <a:rPr lang="th-TH" sz="2800" b="1" dirty="0"/>
              <a:t>ตารางความจริง </a:t>
            </a:r>
            <a:r>
              <a:rPr lang="th-TH" dirty="0"/>
              <a:t>(</a:t>
            </a:r>
            <a:r>
              <a:rPr lang="en-US" dirty="0"/>
              <a:t>Truth Table)</a:t>
            </a:r>
          </a:p>
          <a:p>
            <a:pPr marL="514350" indent="-514350">
              <a:buFontTx/>
              <a:buAutoNum type="arabicPeriod"/>
            </a:pPr>
            <a:r>
              <a:rPr lang="th-TH" sz="2800" b="1" dirty="0"/>
              <a:t>ออกแบบผังวงจร </a:t>
            </a:r>
            <a:r>
              <a:rPr lang="th-TH" b="1" dirty="0"/>
              <a:t>(</a:t>
            </a:r>
            <a:r>
              <a:rPr lang="en-US" b="1" dirty="0"/>
              <a:t>Circuit Schematic)</a:t>
            </a:r>
            <a:endParaRPr lang="en-US" dirty="0"/>
          </a:p>
          <a:p>
            <a:r>
              <a:rPr lang="th-TH" dirty="0">
                <a:solidFill>
                  <a:srgbClr val="FF0000"/>
                </a:solidFill>
              </a:rPr>
              <a:t>(แต่ละกลุ่ม ร่วมกัน ค้นหาหรือตั้งชื่อเรื่องตามต้องการ และทดลองทำพร้อมกัน)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DB1A03A-AE4C-49CD-8A9A-0905BC6DFC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1989" y="5135570"/>
            <a:ext cx="4152851" cy="13449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8FA27B8-B192-4DFA-839C-66A0AE80B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5238420"/>
            <a:ext cx="4248472" cy="113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165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55776" y="188640"/>
            <a:ext cx="318709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dirty="0"/>
              <a:t>รายงาน</a:t>
            </a:r>
          </a:p>
          <a:p>
            <a:pPr algn="ctr"/>
            <a:r>
              <a:rPr lang="th-TH" dirty="0"/>
              <a:t>เรื่อง</a:t>
            </a:r>
            <a:r>
              <a:rPr lang="en-US" dirty="0"/>
              <a:t> </a:t>
            </a:r>
            <a:r>
              <a:rPr lang="en-US" dirty="0" err="1"/>
              <a:t>xxxxxxxxxxxxxxxx</a:t>
            </a:r>
            <a:endParaRPr lang="en-US" dirty="0"/>
          </a:p>
          <a:p>
            <a:pPr algn="ctr"/>
            <a:endParaRPr lang="th-TH" dirty="0"/>
          </a:p>
        </p:txBody>
      </p:sp>
      <p:sp>
        <p:nvSpPr>
          <p:cNvPr id="3" name="TextBox 2"/>
          <p:cNvSpPr txBox="1"/>
          <p:nvPr/>
        </p:nvSpPr>
        <p:spPr>
          <a:xfrm>
            <a:off x="1115616" y="1052736"/>
            <a:ext cx="6386183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dirty="0"/>
              <a:t>รายงานนี้เป็นส่วนหนึ่งของการศึกษา</a:t>
            </a:r>
          </a:p>
          <a:p>
            <a:pPr algn="ctr"/>
            <a:r>
              <a:rPr lang="th-TH" dirty="0"/>
              <a:t>วิชา </a:t>
            </a:r>
            <a:r>
              <a:rPr lang="th-TH" b="1" dirty="0" err="1"/>
              <a:t>ดิจิทัล</a:t>
            </a:r>
            <a:r>
              <a:rPr lang="th-TH" b="1" dirty="0"/>
              <a:t>สำหรับเทคโนโลยีสารสนเทศ</a:t>
            </a:r>
          </a:p>
          <a:p>
            <a:pPr algn="ctr"/>
            <a:r>
              <a:rPr lang="th-TH" dirty="0"/>
              <a:t>รหัสวิชา </a:t>
            </a:r>
            <a:r>
              <a:rPr lang="en-US" dirty="0"/>
              <a:t>ITQ1001</a:t>
            </a:r>
          </a:p>
          <a:p>
            <a:endParaRPr lang="en-US" dirty="0"/>
          </a:p>
          <a:p>
            <a:r>
              <a:rPr lang="en-US" dirty="0"/>
              <a:t>                                    </a:t>
            </a:r>
            <a:r>
              <a:rPr lang="th-TH" dirty="0"/>
              <a:t>จัดทำโดย </a:t>
            </a:r>
            <a:endParaRPr lang="en-US" dirty="0"/>
          </a:p>
          <a:p>
            <a:r>
              <a:rPr lang="en-US" sz="2000" dirty="0"/>
              <a:t>                   1….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th-TH" sz="2000" dirty="0"/>
          </a:p>
          <a:p>
            <a:r>
              <a:rPr lang="en-US" sz="2000" dirty="0"/>
              <a:t>                   2….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en-US" sz="2000" dirty="0"/>
          </a:p>
          <a:p>
            <a:r>
              <a:rPr lang="en-US" sz="2000" dirty="0"/>
              <a:t>                   3….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th-TH" sz="2000" dirty="0"/>
          </a:p>
          <a:p>
            <a:r>
              <a:rPr lang="en-US" sz="2000" dirty="0"/>
              <a:t>                   4….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th-TH" sz="2000" dirty="0"/>
          </a:p>
          <a:p>
            <a:r>
              <a:rPr lang="en-US" sz="2000" dirty="0"/>
              <a:t>                   5….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th-TH" sz="2000" dirty="0"/>
          </a:p>
          <a:p>
            <a:r>
              <a:rPr lang="en-US" sz="2000" dirty="0"/>
              <a:t>                   6….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                                  </a:t>
            </a:r>
            <a:r>
              <a:rPr lang="th-TH" sz="2000" dirty="0"/>
              <a:t>             ประจำภาคเรียนที่ </a:t>
            </a:r>
            <a:r>
              <a:rPr lang="en-US" sz="2000" dirty="0"/>
              <a:t>1/2569</a:t>
            </a:r>
          </a:p>
          <a:p>
            <a:r>
              <a:rPr lang="en-US" sz="2000" dirty="0"/>
              <a:t>                             </a:t>
            </a:r>
            <a:r>
              <a:rPr lang="th-TH" sz="2000" dirty="0"/>
              <a:t>สาขาวิชาเทคโนโลยีสารสนเทศ คณะวิทยาศาสตร์และเทคโนโลยี</a:t>
            </a:r>
          </a:p>
          <a:p>
            <a:r>
              <a:rPr lang="th-TH" sz="2000" dirty="0"/>
              <a:t>                                                          มหาวิทยาลัยราช</a:t>
            </a:r>
            <a:r>
              <a:rPr lang="th-TH" sz="2000" dirty="0" err="1"/>
              <a:t>ภัฎ</a:t>
            </a:r>
            <a:r>
              <a:rPr lang="th-TH" sz="2000" dirty="0"/>
              <a:t>สวน</a:t>
            </a:r>
            <a:r>
              <a:rPr lang="th-TH" sz="2000" dirty="0" err="1"/>
              <a:t>สุนัน</a:t>
            </a:r>
            <a:r>
              <a:rPr lang="th-TH" sz="2000" dirty="0"/>
              <a:t>ทา</a:t>
            </a:r>
            <a:endParaRPr lang="en-US" sz="2000" dirty="0"/>
          </a:p>
          <a:p>
            <a:endParaRPr lang="th-TH" sz="2000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100238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11560" y="548680"/>
            <a:ext cx="791061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solidFill>
                  <a:srgbClr val="0070C0"/>
                </a:solidFill>
              </a:rPr>
              <a:t>รายงานนำเสนองาน</a:t>
            </a:r>
            <a:r>
              <a:rPr lang="en-US" sz="4000" b="1" dirty="0">
                <a:solidFill>
                  <a:srgbClr val="0070C0"/>
                </a:solidFill>
              </a:rPr>
              <a:t>(present)</a:t>
            </a:r>
          </a:p>
          <a:p>
            <a:pPr algn="ctr"/>
            <a:r>
              <a:rPr lang="th-TH" sz="4000" b="1" dirty="0">
                <a:solidFill>
                  <a:srgbClr val="0070C0"/>
                </a:solidFill>
              </a:rPr>
              <a:t>ให้แต่ละกลุ่มเลือกหัวข้อรายงาน </a:t>
            </a:r>
          </a:p>
          <a:p>
            <a:pPr algn="ctr"/>
            <a:r>
              <a:rPr lang="th-TH" sz="4000" b="1" dirty="0">
                <a:solidFill>
                  <a:srgbClr val="0070C0"/>
                </a:solidFill>
              </a:rPr>
              <a:t>อย่างใดอย่างหนึ่ง</a:t>
            </a:r>
          </a:p>
          <a:p>
            <a:pPr algn="ctr"/>
            <a:r>
              <a:rPr lang="th-TH" sz="4000" b="1" dirty="0">
                <a:solidFill>
                  <a:srgbClr val="0070C0"/>
                </a:solidFill>
              </a:rPr>
              <a:t>ใน 3 หัวข้อนี้ และยกตัวอย่างการใช้วงจร </a:t>
            </a:r>
            <a:r>
              <a:rPr lang="en-US" sz="4000" b="1" dirty="0">
                <a:solidFill>
                  <a:srgbClr val="0070C0"/>
                </a:solidFill>
              </a:rPr>
              <a:t>gate </a:t>
            </a:r>
            <a:endParaRPr lang="th-TH" sz="4000" dirty="0"/>
          </a:p>
        </p:txBody>
      </p:sp>
      <p:sp>
        <p:nvSpPr>
          <p:cNvPr id="3" name="Rectangle 2"/>
          <p:cNvSpPr/>
          <p:nvPr/>
        </p:nvSpPr>
        <p:spPr>
          <a:xfrm>
            <a:off x="930465" y="3429000"/>
            <a:ext cx="759171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/>
              <a:t>1.</a:t>
            </a:r>
            <a:r>
              <a:rPr lang="th-TH" sz="3600" b="1" dirty="0"/>
              <a:t>วงจรคอมบิ</a:t>
            </a:r>
            <a:r>
              <a:rPr lang="th-TH" sz="3600" b="1" dirty="0" err="1"/>
              <a:t>เนชัน</a:t>
            </a:r>
            <a:r>
              <a:rPr lang="th-TH" sz="3600" dirty="0"/>
              <a:t> </a:t>
            </a:r>
            <a:r>
              <a:rPr lang="th-TH" dirty="0"/>
              <a:t>(</a:t>
            </a:r>
            <a:r>
              <a:rPr lang="en-US" dirty="0"/>
              <a:t>Combination circuits) </a:t>
            </a:r>
            <a:r>
              <a:rPr lang="th-TH" dirty="0"/>
              <a:t>หรือ</a:t>
            </a:r>
            <a:endParaRPr lang="th-TH" b="1" dirty="0"/>
          </a:p>
          <a:p>
            <a:r>
              <a:rPr lang="en-US" b="1" dirty="0"/>
              <a:t>2.</a:t>
            </a:r>
            <a:r>
              <a:rPr lang="th-TH" b="1" dirty="0"/>
              <a:t>วงจรซี</a:t>
            </a:r>
            <a:r>
              <a:rPr lang="th-TH" b="1" dirty="0" err="1"/>
              <a:t>เควนเชียล</a:t>
            </a:r>
            <a:r>
              <a:rPr lang="th-TH" b="1" dirty="0"/>
              <a:t> </a:t>
            </a:r>
            <a:r>
              <a:rPr lang="en-US" b="1" dirty="0"/>
              <a:t>(Sequential) </a:t>
            </a:r>
            <a:r>
              <a:rPr lang="th-TH" b="1" dirty="0"/>
              <a:t>หรือ</a:t>
            </a:r>
          </a:p>
          <a:p>
            <a:r>
              <a:rPr lang="en-US" b="1" dirty="0"/>
              <a:t>3.</a:t>
            </a:r>
            <a:r>
              <a:rPr lang="th-TH" b="1" dirty="0"/>
              <a:t>วงจรพัลส์ </a:t>
            </a:r>
          </a:p>
          <a:p>
            <a:r>
              <a:rPr lang="th-TH" b="1" dirty="0"/>
              <a:t>รายละเอียดของเนื้อหาของแต่ละหัวข้อพร้อมตัวอย่างฯ และแสดงวงจร</a:t>
            </a:r>
          </a:p>
          <a:p>
            <a:r>
              <a:rPr lang="th-TH" b="1" dirty="0"/>
              <a:t>รายละเอียดของรายงานฟังอธิบาย</a:t>
            </a:r>
            <a:endParaRPr lang="th-TH" b="1" dirty="0">
              <a:solidFill>
                <a:srgbClr val="002060"/>
              </a:solidFill>
            </a:endParaRPr>
          </a:p>
          <a:p>
            <a:r>
              <a:rPr lang="th-TH" b="1" dirty="0">
                <a:solidFill>
                  <a:schemeClr val="bg1"/>
                </a:solidFill>
              </a:rPr>
              <a:t>งจรพัลส์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6535774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9912" y="1052736"/>
            <a:ext cx="9220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ปกหน้า</a:t>
            </a:r>
          </a:p>
        </p:txBody>
      </p:sp>
    </p:spTree>
    <p:extLst>
      <p:ext uri="{BB962C8B-B14F-4D97-AF65-F5344CB8AC3E}">
        <p14:creationId xmlns:p14="http://schemas.microsoft.com/office/powerpoint/2010/main" val="40928814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85762" y="116632"/>
            <a:ext cx="318709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dirty="0"/>
              <a:t>รายงาน</a:t>
            </a:r>
          </a:p>
          <a:p>
            <a:pPr algn="ctr"/>
            <a:r>
              <a:rPr lang="th-TH" dirty="0"/>
              <a:t>เรื่อง</a:t>
            </a:r>
            <a:r>
              <a:rPr lang="en-US" dirty="0"/>
              <a:t> </a:t>
            </a:r>
            <a:r>
              <a:rPr lang="en-US" dirty="0" err="1"/>
              <a:t>xxxxxxxxxxxxxxxx</a:t>
            </a:r>
            <a:endParaRPr lang="en-US" dirty="0"/>
          </a:p>
          <a:p>
            <a:pPr algn="ctr"/>
            <a:endParaRPr lang="th-TH" dirty="0"/>
          </a:p>
        </p:txBody>
      </p:sp>
      <p:sp>
        <p:nvSpPr>
          <p:cNvPr id="3" name="TextBox 2"/>
          <p:cNvSpPr txBox="1"/>
          <p:nvPr/>
        </p:nvSpPr>
        <p:spPr>
          <a:xfrm>
            <a:off x="1786217" y="1124744"/>
            <a:ext cx="6386183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dirty="0"/>
              <a:t>รายงานนี้เป็นส่วนหนึ่งของการศึกษา</a:t>
            </a:r>
          </a:p>
          <a:p>
            <a:pPr algn="ctr"/>
            <a:r>
              <a:rPr lang="th-TH" dirty="0"/>
              <a:t>วิชา </a:t>
            </a:r>
            <a:r>
              <a:rPr lang="th-TH" b="1" dirty="0" err="1"/>
              <a:t>ดิจิทัล</a:t>
            </a:r>
            <a:r>
              <a:rPr lang="th-TH" b="1" dirty="0"/>
              <a:t>สำหรับเทคโนโลยีสารสนเทศ</a:t>
            </a:r>
          </a:p>
          <a:p>
            <a:pPr algn="ctr"/>
            <a:r>
              <a:rPr lang="th-TH" dirty="0"/>
              <a:t>รหัสวิชา </a:t>
            </a:r>
            <a:r>
              <a:rPr lang="en-US" dirty="0"/>
              <a:t>ITQ1001</a:t>
            </a:r>
          </a:p>
          <a:p>
            <a:endParaRPr lang="en-US" dirty="0"/>
          </a:p>
          <a:p>
            <a:r>
              <a:rPr lang="en-US" dirty="0"/>
              <a:t>                                    </a:t>
            </a:r>
            <a:r>
              <a:rPr lang="th-TH" dirty="0"/>
              <a:t>จัดทำโดย </a:t>
            </a:r>
            <a:endParaRPr lang="en-US" dirty="0"/>
          </a:p>
          <a:p>
            <a:r>
              <a:rPr lang="en-US" sz="2000" dirty="0"/>
              <a:t>                   1….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th-TH" sz="2000" dirty="0"/>
          </a:p>
          <a:p>
            <a:r>
              <a:rPr lang="en-US" sz="2000" dirty="0"/>
              <a:t>                   2….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en-US" sz="2000" dirty="0"/>
          </a:p>
          <a:p>
            <a:r>
              <a:rPr lang="en-US" sz="2000" dirty="0"/>
              <a:t>                   3….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th-TH" sz="2000" dirty="0"/>
          </a:p>
          <a:p>
            <a:r>
              <a:rPr lang="en-US" sz="2000" dirty="0"/>
              <a:t>                   4….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th-TH" sz="2000" dirty="0"/>
          </a:p>
          <a:p>
            <a:r>
              <a:rPr lang="en-US" sz="2000" dirty="0"/>
              <a:t>                   5….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th-TH" sz="2000" dirty="0"/>
          </a:p>
          <a:p>
            <a:r>
              <a:rPr lang="en-US" sz="2000" dirty="0"/>
              <a:t>                   6….</a:t>
            </a:r>
            <a:r>
              <a:rPr lang="th-TH" sz="2000" dirty="0"/>
              <a:t>รหัส </a:t>
            </a:r>
            <a:r>
              <a:rPr lang="th-TH" sz="2000" dirty="0" err="1"/>
              <a:t>น.ศ</a:t>
            </a:r>
            <a:r>
              <a:rPr lang="th-TH" sz="2000" dirty="0"/>
              <a:t>.</a:t>
            </a:r>
            <a:r>
              <a:rPr lang="en-US" sz="2000" dirty="0" err="1"/>
              <a:t>xxxxxxxxxxxx</a:t>
            </a:r>
            <a:r>
              <a:rPr lang="en-US" sz="2000" dirty="0"/>
              <a:t> </a:t>
            </a:r>
            <a:r>
              <a:rPr lang="th-TH" sz="2000" dirty="0"/>
              <a:t>ชื่อสกุล</a:t>
            </a:r>
            <a:r>
              <a:rPr lang="en-US" sz="2000" dirty="0"/>
              <a:t>  </a:t>
            </a:r>
            <a:r>
              <a:rPr lang="en-US" sz="2000" dirty="0" err="1"/>
              <a:t>xxxxxxxxxxx</a:t>
            </a:r>
            <a:endParaRPr lang="en-US" sz="2000" dirty="0"/>
          </a:p>
          <a:p>
            <a:endParaRPr lang="en-US" sz="2000" dirty="0"/>
          </a:p>
          <a:p>
            <a:r>
              <a:rPr lang="en-US" sz="2000" dirty="0"/>
              <a:t>                                  </a:t>
            </a:r>
            <a:r>
              <a:rPr lang="th-TH" sz="2000" dirty="0"/>
              <a:t>             ประจำภาคเรียนที่ </a:t>
            </a:r>
            <a:r>
              <a:rPr lang="en-US" sz="2000" dirty="0"/>
              <a:t>1/2569</a:t>
            </a:r>
          </a:p>
          <a:p>
            <a:r>
              <a:rPr lang="en-US" sz="2000" dirty="0"/>
              <a:t>                             </a:t>
            </a:r>
            <a:r>
              <a:rPr lang="th-TH" sz="2000" dirty="0"/>
              <a:t>สาขาวิชาเทคโนโลยีสารสนเทศ คณะวิทยาศาสตร์และเทคโนโลยี</a:t>
            </a:r>
          </a:p>
          <a:p>
            <a:r>
              <a:rPr lang="th-TH" sz="2000" dirty="0"/>
              <a:t>                                                          มหาวิทยาลัยราช</a:t>
            </a:r>
            <a:r>
              <a:rPr lang="th-TH" sz="2000" dirty="0" err="1"/>
              <a:t>ภัฎ</a:t>
            </a:r>
            <a:r>
              <a:rPr lang="th-TH" sz="2000" dirty="0"/>
              <a:t>สวน</a:t>
            </a:r>
            <a:r>
              <a:rPr lang="th-TH" sz="2000" dirty="0" err="1"/>
              <a:t>สุนัน</a:t>
            </a:r>
            <a:r>
              <a:rPr lang="th-TH" sz="2000" dirty="0"/>
              <a:t>ทา</a:t>
            </a:r>
            <a:endParaRPr lang="en-US" sz="2000" dirty="0"/>
          </a:p>
          <a:p>
            <a:endParaRPr lang="th-TH" sz="2000" dirty="0"/>
          </a:p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742571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9912" y="1052736"/>
            <a:ext cx="7377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คำนำ</a:t>
            </a:r>
          </a:p>
        </p:txBody>
      </p:sp>
    </p:spTree>
    <p:extLst>
      <p:ext uri="{BB962C8B-B14F-4D97-AF65-F5344CB8AC3E}">
        <p14:creationId xmlns:p14="http://schemas.microsoft.com/office/powerpoint/2010/main" val="35630612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9912" y="1052736"/>
            <a:ext cx="9412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สารบัญ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47664" y="1916832"/>
            <a:ext cx="18950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xxxxxxxxxxx</a:t>
            </a:r>
            <a:endParaRPr lang="th-TH" dirty="0"/>
          </a:p>
        </p:txBody>
      </p:sp>
      <p:sp>
        <p:nvSpPr>
          <p:cNvPr id="5" name="TextBox 4"/>
          <p:cNvSpPr txBox="1"/>
          <p:nvPr/>
        </p:nvSpPr>
        <p:spPr>
          <a:xfrm>
            <a:off x="6804248" y="1738748"/>
            <a:ext cx="6174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หน้า</a:t>
            </a:r>
          </a:p>
        </p:txBody>
      </p:sp>
    </p:spTree>
    <p:extLst>
      <p:ext uri="{BB962C8B-B14F-4D97-AF65-F5344CB8AC3E}">
        <p14:creationId xmlns:p14="http://schemas.microsoft.com/office/powerpoint/2010/main" val="19458428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6464" y="1700808"/>
            <a:ext cx="7353295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 </a:t>
            </a:r>
            <a:r>
              <a:rPr lang="en-US" dirty="0" err="1"/>
              <a:t>xxxxxxxxxxxxxxxxxxxxxxxx</a:t>
            </a:r>
            <a:r>
              <a:rPr lang="en-US" dirty="0"/>
              <a:t>       </a:t>
            </a:r>
            <a:r>
              <a:rPr lang="en-US" dirty="0" err="1"/>
              <a:t>xxxxxxxxxxxxxxxxxx</a:t>
            </a:r>
            <a:endParaRPr lang="en-US" dirty="0"/>
          </a:p>
          <a:p>
            <a:r>
              <a:rPr lang="en-US" dirty="0" err="1"/>
              <a:t>xxxxxxxxxxxxxxxxxxxxxxxx</a:t>
            </a:r>
            <a:r>
              <a:rPr lang="en-US" dirty="0"/>
              <a:t>       </a:t>
            </a:r>
            <a:r>
              <a:rPr lang="en-US" dirty="0" err="1"/>
              <a:t>xxxxxxxxxxxxxxxxxx</a:t>
            </a:r>
            <a:endParaRPr lang="th-TH" dirty="0"/>
          </a:p>
          <a:p>
            <a:r>
              <a:rPr lang="en-US" dirty="0" err="1"/>
              <a:t>xxxxxxxxxxxxxxxxxxxxxxxx</a:t>
            </a:r>
            <a:r>
              <a:rPr lang="en-US" dirty="0"/>
              <a:t>       </a:t>
            </a:r>
            <a:r>
              <a:rPr lang="en-US" dirty="0" err="1"/>
              <a:t>xxxxxxxxxxxxxxxxxx</a:t>
            </a:r>
            <a:endParaRPr lang="th-TH" dirty="0"/>
          </a:p>
          <a:p>
            <a:r>
              <a:rPr lang="en-US" dirty="0" err="1"/>
              <a:t>xxxxxxxxxxxxxxxxxxxxxxxx</a:t>
            </a:r>
            <a:r>
              <a:rPr lang="en-US" dirty="0"/>
              <a:t>       </a:t>
            </a:r>
            <a:r>
              <a:rPr lang="en-US" dirty="0" err="1"/>
              <a:t>xxxxxxxxxxxxxxxxxx</a:t>
            </a:r>
            <a:endParaRPr lang="th-TH" dirty="0"/>
          </a:p>
          <a:p>
            <a:r>
              <a:rPr lang="en-US" dirty="0" err="1"/>
              <a:t>xxxxxxxxxxxxxxxxxxxxxxxx</a:t>
            </a:r>
            <a:r>
              <a:rPr lang="en-US" dirty="0"/>
              <a:t>       </a:t>
            </a:r>
            <a:r>
              <a:rPr lang="en-US" dirty="0" err="1"/>
              <a:t>xxxxxxxxxxxxxxxxxx</a:t>
            </a:r>
            <a:endParaRPr lang="th-TH" dirty="0"/>
          </a:p>
          <a:p>
            <a:r>
              <a:rPr lang="en-US" dirty="0" err="1"/>
              <a:t>xxxxxxxxxxxxxxxxxxxxxxxx</a:t>
            </a:r>
            <a:r>
              <a:rPr lang="en-US" dirty="0"/>
              <a:t>       </a:t>
            </a:r>
            <a:r>
              <a:rPr lang="en-US" dirty="0" err="1"/>
              <a:t>xxxxxxxxxxxxxxxxxx</a:t>
            </a:r>
            <a:endParaRPr lang="th-TH" dirty="0"/>
          </a:p>
          <a:p>
            <a:r>
              <a:rPr lang="en-US" dirty="0" err="1"/>
              <a:t>xxxxxxxxxxxxxxxxxxxxxxxx</a:t>
            </a:r>
            <a:r>
              <a:rPr lang="en-US" dirty="0"/>
              <a:t>       </a:t>
            </a:r>
            <a:r>
              <a:rPr lang="en-US" dirty="0" err="1"/>
              <a:t>xxxxxxxxxxxxxxxxxx</a:t>
            </a:r>
            <a:endParaRPr lang="th-TH" dirty="0"/>
          </a:p>
          <a:p>
            <a:endParaRPr lang="th-TH" dirty="0"/>
          </a:p>
        </p:txBody>
      </p:sp>
      <p:sp>
        <p:nvSpPr>
          <p:cNvPr id="3" name="Rectangle 2"/>
          <p:cNvSpPr/>
          <p:nvPr/>
        </p:nvSpPr>
        <p:spPr>
          <a:xfrm>
            <a:off x="3779912" y="620688"/>
            <a:ext cx="68320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/>
              <a:t>เรื่อง </a:t>
            </a:r>
          </a:p>
        </p:txBody>
      </p:sp>
    </p:spTree>
    <p:extLst>
      <p:ext uri="{BB962C8B-B14F-4D97-AF65-F5344CB8AC3E}">
        <p14:creationId xmlns:p14="http://schemas.microsoft.com/office/powerpoint/2010/main" val="42703678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79912" y="1052736"/>
            <a:ext cx="5982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/>
              <a:t>สรุป</a:t>
            </a:r>
          </a:p>
        </p:txBody>
      </p:sp>
    </p:spTree>
    <p:extLst>
      <p:ext uri="{BB962C8B-B14F-4D97-AF65-F5344CB8AC3E}">
        <p14:creationId xmlns:p14="http://schemas.microsoft.com/office/powerpoint/2010/main" val="35822193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91880" y="1268760"/>
            <a:ext cx="220925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/>
              <a:t>บรรณานุกรม</a:t>
            </a:r>
          </a:p>
        </p:txBody>
      </p:sp>
    </p:spTree>
    <p:extLst>
      <p:ext uri="{BB962C8B-B14F-4D97-AF65-F5344CB8AC3E}">
        <p14:creationId xmlns:p14="http://schemas.microsoft.com/office/powerpoint/2010/main" val="4042815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08" y="-40590"/>
            <a:ext cx="9117799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workshop</a:t>
            </a:r>
            <a:r>
              <a:rPr lang="th-TH" sz="3600" b="1" dirty="0">
                <a:solidFill>
                  <a:schemeClr val="bg1"/>
                </a:solidFill>
              </a:rPr>
              <a:t> ใช้ลอจิกเกตพื้นฐานต่าง</a:t>
            </a:r>
            <a:r>
              <a:rPr lang="th-TH" sz="2400" b="1" dirty="0">
                <a:solidFill>
                  <a:schemeClr val="bg1"/>
                </a:solidFill>
              </a:rPr>
              <a:t>ๆ (</a:t>
            </a:r>
            <a:r>
              <a:rPr lang="en-US" sz="2400" b="1" dirty="0">
                <a:solidFill>
                  <a:schemeClr val="bg1"/>
                </a:solidFill>
              </a:rPr>
              <a:t>AND, OR, NOT </a:t>
            </a:r>
            <a:r>
              <a:rPr lang="en-US" sz="2400" b="1" dirty="0" err="1">
                <a:solidFill>
                  <a:schemeClr val="bg1"/>
                </a:solidFill>
              </a:rPr>
              <a:t>etc</a:t>
            </a:r>
            <a:r>
              <a:rPr lang="en-US" sz="2400" b="1" dirty="0">
                <a:solidFill>
                  <a:schemeClr val="bg1"/>
                </a:solidFill>
              </a:rPr>
              <a:t>…)</a:t>
            </a:r>
            <a:endParaRPr lang="th-TH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2268CD-173B-4728-BF64-EAF8697E8B78}"/>
              </a:ext>
            </a:extLst>
          </p:cNvPr>
          <p:cNvSpPr txBox="1"/>
          <p:nvPr/>
        </p:nvSpPr>
        <p:spPr>
          <a:xfrm>
            <a:off x="1962899" y="810074"/>
            <a:ext cx="5218202" cy="523220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ctr"/>
            <a:r>
              <a:rPr lang="th-TH" dirty="0">
                <a:solidFill>
                  <a:srgbClr val="FFFF00"/>
                </a:solidFill>
              </a:rPr>
              <a:t>https://logic.ly/demo/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F7F776-F408-47A2-AD3D-022A52DEDDD4}"/>
              </a:ext>
            </a:extLst>
          </p:cNvPr>
          <p:cNvSpPr txBox="1"/>
          <p:nvPr/>
        </p:nvSpPr>
        <p:spPr>
          <a:xfrm>
            <a:off x="449542" y="1700808"/>
            <a:ext cx="824491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/>
              <a:t>ให้ น.ศ. ยกตัวอย่าง การประยุกใช้ </a:t>
            </a:r>
            <a:r>
              <a:rPr lang="en-US" b="1" dirty="0"/>
              <a:t>gate </a:t>
            </a:r>
            <a:r>
              <a:rPr lang="th-TH" b="1" dirty="0"/>
              <a:t>พื้นฐาน โดยการออกแบบวงจร โดยระบุ ชื่อระบบที่ประยุกต์หรืองานที่นำ </a:t>
            </a:r>
            <a:r>
              <a:rPr lang="en-US" b="1" dirty="0"/>
              <a:t>gate </a:t>
            </a:r>
            <a:r>
              <a:rPr lang="th-TH" b="1" dirty="0"/>
              <a:t>ไปใช้</a:t>
            </a:r>
          </a:p>
          <a:p>
            <a:pPr marL="514350" indent="-514350">
              <a:buAutoNum type="arabicPeriod"/>
            </a:pPr>
            <a:r>
              <a:rPr kumimoji="0" lang="th-TH" altLang="th-TH" sz="32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การกำหนดตัวแปร </a:t>
            </a:r>
            <a:r>
              <a:rPr kumimoji="0" lang="th-TH" altLang="th-TH" sz="28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</a:t>
            </a:r>
            <a:r>
              <a:rPr kumimoji="0" lang="th-TH" altLang="th-TH" sz="2800" b="1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Variable</a:t>
            </a:r>
            <a:r>
              <a:rPr kumimoji="0" lang="th-TH" altLang="th-TH" sz="28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  <a:r>
              <a:rPr kumimoji="0" lang="th-TH" altLang="th-TH" sz="2800" b="1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Assignment</a:t>
            </a:r>
            <a:r>
              <a:rPr kumimoji="0" lang="th-TH" altLang="th-TH" sz="28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)(</a:t>
            </a:r>
            <a:r>
              <a:rPr kumimoji="0" lang="en-US" altLang="th-TH" sz="28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input-output)</a:t>
            </a:r>
            <a:endParaRPr kumimoji="0" lang="th-TH" altLang="th-TH" sz="2800" b="1" i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</a:endParaRPr>
          </a:p>
          <a:p>
            <a:pPr marL="514350" indent="-514350">
              <a:buFontTx/>
              <a:buAutoNum type="arabicPeriod"/>
            </a:pP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สมการคณิตศาสตร์บูลีน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Boolean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Expression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</a:t>
            </a:r>
          </a:p>
          <a:p>
            <a:pPr marL="514350" indent="-514350">
              <a:buFontTx/>
              <a:buAutoNum type="arabicPeriod"/>
            </a:pPr>
            <a:r>
              <a:rPr lang="th-TH" sz="2800" b="1" dirty="0"/>
              <a:t>ตารางความจริง </a:t>
            </a:r>
            <a:r>
              <a:rPr lang="th-TH" dirty="0"/>
              <a:t>(</a:t>
            </a:r>
            <a:r>
              <a:rPr lang="en-US" dirty="0"/>
              <a:t>Truth Table)</a:t>
            </a:r>
          </a:p>
          <a:p>
            <a:pPr marL="514350" indent="-514350">
              <a:buFontTx/>
              <a:buAutoNum type="arabicPeriod"/>
            </a:pPr>
            <a:r>
              <a:rPr lang="th-TH" sz="2800" b="1" dirty="0"/>
              <a:t>ออกแบบผังวงจร </a:t>
            </a:r>
            <a:r>
              <a:rPr lang="th-TH" b="1" dirty="0"/>
              <a:t>(</a:t>
            </a:r>
            <a:r>
              <a:rPr lang="en-US" b="1" dirty="0"/>
              <a:t>Circuit Schematic)</a:t>
            </a:r>
            <a:endParaRPr lang="en-US" dirty="0"/>
          </a:p>
          <a:p>
            <a:r>
              <a:rPr lang="th-TH" dirty="0">
                <a:solidFill>
                  <a:srgbClr val="FF0000"/>
                </a:solidFill>
              </a:rPr>
              <a:t>(แต่ละกลุ่ม ร่วมกัน ค้นหาหรือตั้งชื่อเรื่องตามต้องการ และทดลองทำพร้อมกัน)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DB1A03A-AE4C-49CD-8A9A-0905BC6DFC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1989" y="5135570"/>
            <a:ext cx="4152851" cy="13449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8FA27B8-B192-4DFA-839C-66A0AE80B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5238420"/>
            <a:ext cx="4248472" cy="113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8305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8C86F-0A34-44C3-822D-5635C9C7C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16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h-TH" dirty="0"/>
              <a:t>ตัวอย่าง การใช้ลอจิกเกตพื้นฐานต่างๆ </a:t>
            </a:r>
            <a:r>
              <a:rPr lang="th-TH" sz="2700" dirty="0"/>
              <a:t>(</a:t>
            </a:r>
            <a:r>
              <a:rPr lang="en-US" sz="2700" dirty="0"/>
              <a:t>AND, OR, NOT </a:t>
            </a:r>
            <a:r>
              <a:rPr lang="en-US" sz="2700" dirty="0" err="1"/>
              <a:t>etc</a:t>
            </a:r>
            <a:r>
              <a:rPr lang="en-US" sz="2700" dirty="0"/>
              <a:t>…)</a:t>
            </a:r>
            <a:endParaRPr lang="th-TH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01ECA9-BDD4-4444-8EAA-190C13F7DFEA}"/>
              </a:ext>
            </a:extLst>
          </p:cNvPr>
          <p:cNvSpPr txBox="1"/>
          <p:nvPr/>
        </p:nvSpPr>
        <p:spPr>
          <a:xfrm>
            <a:off x="323528" y="1892338"/>
            <a:ext cx="842493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dirty="0"/>
              <a:t>การออกแบบระบบไฟเตือนประตูปิดไม่สนิทในรถยนต์ โดยใช้หลักการของ </a:t>
            </a:r>
            <a:r>
              <a:rPr lang="en-US" b="1" dirty="0"/>
              <a:t>OR Gate</a:t>
            </a:r>
            <a:r>
              <a:rPr lang="en-US" dirty="0"/>
              <a:t> </a:t>
            </a:r>
            <a:r>
              <a:rPr lang="th-TH" dirty="0"/>
              <a:t>มีรายละเอียดการออกแบบทางคณิตศาสตร์ ตารางความจริง และผังวงจรดังนี้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4F1C30-3417-48CC-980C-66D9F61E66C4}"/>
              </a:ext>
            </a:extLst>
          </p:cNvPr>
          <p:cNvSpPr txBox="1"/>
          <p:nvPr/>
        </p:nvSpPr>
        <p:spPr>
          <a:xfrm>
            <a:off x="1218277" y="992227"/>
            <a:ext cx="65373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3600" b="1" dirty="0"/>
              <a:t>ระบบไฟเตือนประตูปิดไม่สนิทในรถยนต์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endParaRPr lang="th-TH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ประตูรถล็อคไม่ได้? ล็อคแล้วแต่ยังเปิดได้ สาเหตุที่เจอจริง + วิธีเช็กก่อนเดินจากรถ">
            <a:extLst>
              <a:ext uri="{FF2B5EF4-FFF2-40B4-BE49-F238E27FC236}">
                <a16:creationId xmlns:a16="http://schemas.microsoft.com/office/drawing/2014/main" id="{EE612C3B-9DFD-4D55-B9D1-C9EAFDA54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30" y="3069839"/>
            <a:ext cx="2286000" cy="3176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สัญญาณไฟเตือนหน้าปัดรถยนต์ บอกอะไรบ้าง? - HURRICANE REINVENTION">
            <a:extLst>
              <a:ext uri="{FF2B5EF4-FFF2-40B4-BE49-F238E27FC236}">
                <a16:creationId xmlns:a16="http://schemas.microsoft.com/office/drawing/2014/main" id="{A794B676-6FB4-4D76-A7A0-50D02A271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0172" y="3069839"/>
            <a:ext cx="3146004" cy="314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พาน้าๆ มาแก้ปัญหาไฟเตือนปิดประตูไม่ดับ ในรถ ISUZU All New D-Max 4 ประตู รายละเอียดในคลิปครับ | Pramootee Hyperlive | Facebook">
            <a:extLst>
              <a:ext uri="{FF2B5EF4-FFF2-40B4-BE49-F238E27FC236}">
                <a16:creationId xmlns:a16="http://schemas.microsoft.com/office/drawing/2014/main" id="{3F9AC8CB-5961-4711-BD43-8968E7760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100225"/>
            <a:ext cx="1676251" cy="314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7014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911</TotalTime>
  <Words>780</Words>
  <Application>Microsoft Office PowerPoint</Application>
  <PresentationFormat>On-screen Show (4:3)</PresentationFormat>
  <Paragraphs>98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Google Sans Text</vt:lpstr>
      <vt:lpstr>Office Theme</vt:lpstr>
      <vt:lpstr>PowerPoint Presentation</vt:lpstr>
      <vt:lpstr>สรุปหัวข้อเนื้อหาที่ใช้ในการสอบปลายภาค</vt:lpstr>
      <vt:lpstr>                                    รายงานส่ง  1.เอกสารเล่มรายงาน   .docx หรือ .pdf 2.สรุปนำเสนอ .pptx หรือ คลิปส์ สรุป .mp4 3.การนำเสนอ ผ่าน subdomain(ฟังอธิบาย) แต่ละกลุ่ม  g001.ajarnpij.com g002.ajarnpij.com g003.ajarnpij.com g004.ajarnpij.com  </vt:lpstr>
      <vt:lpstr>รายงานที่ต้องส่ง  4.เกณฑ์คะแนน                                               50 คะแนน 4.1 เอกสารเล่ม-เนื้อหา                                    20 คะแนน 4.2 เอกสารรายงาน .pptx/หรือ .mp4   20 คะแนน ผ่าน subdomain แต่ละกลุ่ม/หรือ domain อื่นๆ   g001.ajarnpij.com   g002.ajarnpij.com   g003.ajarnpij.com   g004.ajarnpij.com 4.3 การนำเสนอ                                         10 คะแนน                                                รวม             50 คะแนน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ตัวอย่าง การใช้ลอจิกเกตพื้นฐานต่างๆ (AND, OR, NOT etc…)</vt:lpstr>
    </vt:vector>
  </TitlesOfParts>
  <Company>www.easyosteam.com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KKD Windows7 V.11_x64</dc:creator>
  <cp:lastModifiedBy>Computer</cp:lastModifiedBy>
  <cp:revision>127</cp:revision>
  <dcterms:created xsi:type="dcterms:W3CDTF">2021-10-15T11:35:13Z</dcterms:created>
  <dcterms:modified xsi:type="dcterms:W3CDTF">2026-10-04T02:43:14Z</dcterms:modified>
</cp:coreProperties>
</file>