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73" r:id="rId2"/>
    <p:sldId id="313" r:id="rId3"/>
    <p:sldId id="301" r:id="rId4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3692" autoAdjust="0"/>
  </p:normalViewPr>
  <p:slideViewPr>
    <p:cSldViewPr>
      <p:cViewPr varScale="1">
        <p:scale>
          <a:sx n="67" d="100"/>
          <a:sy n="67" d="100"/>
        </p:scale>
        <p:origin x="147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DD8B4D-691A-430A-9E34-459CC2F68D09}" type="datetimeFigureOut">
              <a:rPr lang="th-TH" smtClean="0"/>
              <a:t>13/09/69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03ACAB-DD5A-4E01-A753-CE9E1BEBD9B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60336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3ACAB-DD5A-4E01-A753-CE9E1BEBD9BA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78696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13/09/69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48648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13/09/69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69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13/09/69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27617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13/09/69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85683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13/09/69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5898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13/09/69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61659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13/09/69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8579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13/09/69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46332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13/09/69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10618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13/09/69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93653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13/09/69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85566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0FBE5-83A6-4EC8-8460-E6146571E55B}" type="datetimeFigureOut">
              <a:rPr lang="th-TH" smtClean="0"/>
              <a:t>13/09/69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93520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908" y="-40590"/>
            <a:ext cx="9117799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workshop</a:t>
            </a:r>
            <a:r>
              <a:rPr lang="th-TH" sz="3600" b="1" dirty="0">
                <a:solidFill>
                  <a:schemeClr val="bg1"/>
                </a:solidFill>
              </a:rPr>
              <a:t> ใช้ลอจิกเกตพื้นฐานต่าง</a:t>
            </a:r>
            <a:r>
              <a:rPr lang="th-TH" sz="2400" b="1" dirty="0">
                <a:solidFill>
                  <a:schemeClr val="bg1"/>
                </a:solidFill>
              </a:rPr>
              <a:t>ๆ (</a:t>
            </a:r>
            <a:r>
              <a:rPr lang="en-US" sz="2400" b="1" dirty="0">
                <a:solidFill>
                  <a:schemeClr val="bg1"/>
                </a:solidFill>
              </a:rPr>
              <a:t>AND, OR, NOT </a:t>
            </a:r>
            <a:r>
              <a:rPr lang="en-US" sz="2400" b="1" dirty="0" err="1">
                <a:solidFill>
                  <a:schemeClr val="bg1"/>
                </a:solidFill>
              </a:rPr>
              <a:t>etc</a:t>
            </a:r>
            <a:r>
              <a:rPr lang="en-US" sz="2400" b="1" dirty="0">
                <a:solidFill>
                  <a:schemeClr val="bg1"/>
                </a:solidFill>
              </a:rPr>
              <a:t>…)</a:t>
            </a:r>
            <a:endParaRPr lang="th-TH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2268CD-173B-4728-BF64-EAF8697E8B78}"/>
              </a:ext>
            </a:extLst>
          </p:cNvPr>
          <p:cNvSpPr txBox="1"/>
          <p:nvPr/>
        </p:nvSpPr>
        <p:spPr>
          <a:xfrm>
            <a:off x="1962899" y="810074"/>
            <a:ext cx="5218202" cy="523220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ctr"/>
            <a:r>
              <a:rPr lang="th-TH" dirty="0">
                <a:solidFill>
                  <a:srgbClr val="FFFF00"/>
                </a:solidFill>
              </a:rPr>
              <a:t>https://logic.ly/demo/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F7F776-F408-47A2-AD3D-022A52DEDDD4}"/>
              </a:ext>
            </a:extLst>
          </p:cNvPr>
          <p:cNvSpPr txBox="1"/>
          <p:nvPr/>
        </p:nvSpPr>
        <p:spPr>
          <a:xfrm>
            <a:off x="449542" y="1700808"/>
            <a:ext cx="824491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/>
              <a:t>ให้ น.ศ. ยกตัวอย่าง การประยุกใช้ </a:t>
            </a:r>
            <a:r>
              <a:rPr lang="en-US" b="1" dirty="0"/>
              <a:t>gate </a:t>
            </a:r>
            <a:r>
              <a:rPr lang="th-TH" b="1" dirty="0"/>
              <a:t>พื้นฐาน โดยการออกแบบวงจร โดยระบุ ชื่อระบบที่ประยุกต์หรืองานที่นำ </a:t>
            </a:r>
            <a:r>
              <a:rPr lang="en-US" b="1" dirty="0"/>
              <a:t>gate </a:t>
            </a:r>
            <a:r>
              <a:rPr lang="th-TH" b="1" dirty="0"/>
              <a:t>ไปใช้</a:t>
            </a:r>
          </a:p>
          <a:p>
            <a:pPr marL="514350" indent="-514350">
              <a:buAutoNum type="arabicPeriod"/>
            </a:pPr>
            <a:r>
              <a:rPr kumimoji="0" lang="th-TH" altLang="th-TH" sz="32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การกำหนดตัวแปร </a:t>
            </a:r>
            <a:r>
              <a:rPr kumimoji="0" lang="th-TH" altLang="th-TH" sz="28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</a:t>
            </a:r>
            <a:r>
              <a:rPr kumimoji="0" lang="th-TH" altLang="th-TH" sz="2800" b="1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Variable</a:t>
            </a:r>
            <a:r>
              <a:rPr kumimoji="0" lang="th-TH" altLang="th-TH" sz="28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</a:t>
            </a:r>
            <a:r>
              <a:rPr kumimoji="0" lang="th-TH" altLang="th-TH" sz="2800" b="1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Assignment</a:t>
            </a:r>
            <a:r>
              <a:rPr kumimoji="0" lang="th-TH" altLang="th-TH" sz="28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)(</a:t>
            </a:r>
            <a:r>
              <a:rPr kumimoji="0" lang="en-US" altLang="th-TH" sz="28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input-output)</a:t>
            </a:r>
            <a:endParaRPr kumimoji="0" lang="th-TH" altLang="th-TH" sz="2800" b="1" i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 Text"/>
            </a:endParaRPr>
          </a:p>
          <a:p>
            <a:pPr marL="514350" indent="-514350">
              <a:buFontTx/>
              <a:buAutoNum type="arabicPeriod"/>
            </a:pP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สมการคณิตศาสตร์บูลีน 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</a:t>
            </a:r>
            <a:r>
              <a:rPr kumimoji="0" lang="th-TH" altLang="th-TH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Boolean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</a:t>
            </a:r>
            <a:r>
              <a:rPr kumimoji="0" lang="th-TH" altLang="th-TH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Expression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</a:t>
            </a:r>
          </a:p>
          <a:p>
            <a:pPr marL="514350" indent="-514350">
              <a:buFontTx/>
              <a:buAutoNum type="arabicPeriod"/>
            </a:pPr>
            <a:r>
              <a:rPr lang="th-TH" sz="2800" b="1" dirty="0"/>
              <a:t>ตารางความจริง </a:t>
            </a:r>
            <a:r>
              <a:rPr lang="th-TH" dirty="0"/>
              <a:t>(</a:t>
            </a:r>
            <a:r>
              <a:rPr lang="en-US" dirty="0"/>
              <a:t>Truth Table)</a:t>
            </a:r>
          </a:p>
          <a:p>
            <a:pPr marL="514350" indent="-514350">
              <a:buFontTx/>
              <a:buAutoNum type="arabicPeriod"/>
            </a:pPr>
            <a:r>
              <a:rPr lang="th-TH" sz="2800" b="1" dirty="0"/>
              <a:t>ออกแบบผังวงจร </a:t>
            </a:r>
            <a:r>
              <a:rPr lang="th-TH" b="1" dirty="0"/>
              <a:t>(</a:t>
            </a:r>
            <a:r>
              <a:rPr lang="en-US" b="1" dirty="0"/>
              <a:t>Circuit Schematic)</a:t>
            </a:r>
            <a:endParaRPr lang="en-US" dirty="0"/>
          </a:p>
          <a:p>
            <a:r>
              <a:rPr lang="th-TH" dirty="0">
                <a:solidFill>
                  <a:srgbClr val="FF0000"/>
                </a:solidFill>
              </a:rPr>
              <a:t>(แต่ละกลุ่ม ร่วมกัน ค้นหาหรือตั้งชื่อเรื่องตามต้องการ และทดลองทำพร้อมกัน)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DB1A03A-AE4C-49CD-8A9A-0905BC6DFC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1989" y="5135570"/>
            <a:ext cx="4152851" cy="13449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8FA27B8-B192-4DFA-839C-66A0AE80B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5238420"/>
            <a:ext cx="4248472" cy="113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830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F4090C9-6CE6-48C7-A2B4-146611079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08720"/>
            <a:ext cx="8219256" cy="237626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h-TH" b="1" dirty="0"/>
              <a:t>ตัวอย่าง เช่นการใช้ลอจิกเกตพื้นฐานต่างๆ </a:t>
            </a:r>
            <a:r>
              <a:rPr lang="th-TH" sz="2700" b="1" dirty="0"/>
              <a:t>(</a:t>
            </a:r>
            <a:r>
              <a:rPr lang="en-US" sz="2700" b="1" dirty="0"/>
              <a:t>AND, OR, NOT </a:t>
            </a:r>
            <a:r>
              <a:rPr lang="en-US" sz="2700" b="1" dirty="0" err="1"/>
              <a:t>etc</a:t>
            </a:r>
            <a:r>
              <a:rPr lang="en-US" sz="2700" b="1" dirty="0"/>
              <a:t>…</a:t>
            </a:r>
            <a:br>
              <a:rPr lang="en-US" sz="2700" b="1" dirty="0"/>
            </a:br>
            <a:r>
              <a:rPr lang="th-TH" sz="4900" b="1" dirty="0"/>
              <a:t>ที่ศึกษาในวันนี้</a:t>
            </a:r>
            <a:endParaRPr lang="th-TH" b="1" dirty="0"/>
          </a:p>
        </p:txBody>
      </p:sp>
    </p:spTree>
    <p:extLst>
      <p:ext uri="{BB962C8B-B14F-4D97-AF65-F5344CB8AC3E}">
        <p14:creationId xmlns:p14="http://schemas.microsoft.com/office/powerpoint/2010/main" val="755001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8C86F-0A34-44C3-822D-5635C9C7C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16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h-TH" dirty="0"/>
              <a:t>ตัวอย่าง การใช้ลอจิกเกตพื้นฐานต่างๆ </a:t>
            </a:r>
            <a:r>
              <a:rPr lang="th-TH" sz="2700" dirty="0"/>
              <a:t>(</a:t>
            </a:r>
            <a:r>
              <a:rPr lang="en-US" sz="2700" dirty="0"/>
              <a:t>AND, OR, NOT </a:t>
            </a:r>
            <a:r>
              <a:rPr lang="en-US" sz="2700" dirty="0" err="1"/>
              <a:t>etc</a:t>
            </a:r>
            <a:r>
              <a:rPr lang="en-US" sz="2700" dirty="0"/>
              <a:t>…)</a:t>
            </a:r>
            <a:endParaRPr lang="th-TH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01ECA9-BDD4-4444-8EAA-190C13F7DFEA}"/>
              </a:ext>
            </a:extLst>
          </p:cNvPr>
          <p:cNvSpPr txBox="1"/>
          <p:nvPr/>
        </p:nvSpPr>
        <p:spPr>
          <a:xfrm>
            <a:off x="323528" y="1892338"/>
            <a:ext cx="842493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dirty="0"/>
              <a:t>การออกแบบระบบไฟเตือนประตูปิดไม่สนิทในรถยนต์ โดยใช้หลักการของ </a:t>
            </a:r>
            <a:r>
              <a:rPr lang="en-US" b="1" dirty="0"/>
              <a:t>OR Gate</a:t>
            </a:r>
            <a:r>
              <a:rPr lang="en-US" dirty="0"/>
              <a:t> </a:t>
            </a:r>
            <a:r>
              <a:rPr lang="th-TH" dirty="0"/>
              <a:t>มีรายละเอียดการออกแบบทางคณิตศาสตร์ ตารางความจริง และผังวงจรดังนี้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4F1C30-3417-48CC-980C-66D9F61E66C4}"/>
              </a:ext>
            </a:extLst>
          </p:cNvPr>
          <p:cNvSpPr txBox="1"/>
          <p:nvPr/>
        </p:nvSpPr>
        <p:spPr>
          <a:xfrm>
            <a:off x="1218277" y="992227"/>
            <a:ext cx="65373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3600" b="1" dirty="0"/>
              <a:t>ระบบไฟเตือนประตูปิดไม่สนิทในรถยนต์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endParaRPr lang="th-TH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ประตูรถล็อคไม่ได้? ล็อคแล้วแต่ยังเปิดได้ สาเหตุที่เจอจริง + วิธีเช็กก่อนเดินจากรถ">
            <a:extLst>
              <a:ext uri="{FF2B5EF4-FFF2-40B4-BE49-F238E27FC236}">
                <a16:creationId xmlns:a16="http://schemas.microsoft.com/office/drawing/2014/main" id="{EE612C3B-9DFD-4D55-B9D1-C9EAFDA54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30" y="3069839"/>
            <a:ext cx="2286000" cy="3176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สัญญาณไฟเตือนหน้าปัดรถยนต์ บอกอะไรบ้าง? - HURRICANE REINVENTION">
            <a:extLst>
              <a:ext uri="{FF2B5EF4-FFF2-40B4-BE49-F238E27FC236}">
                <a16:creationId xmlns:a16="http://schemas.microsoft.com/office/drawing/2014/main" id="{A794B676-6FB4-4D76-A7A0-50D02A271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0172" y="3069839"/>
            <a:ext cx="3146004" cy="314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พาน้าๆ มาแก้ปัญหาไฟเตือนปิดประตูไม่ดับ ในรถ ISUZU All New D-Max 4 ประตู รายละเอียดในคลิปครับ | Pramootee Hyperlive | Facebook">
            <a:extLst>
              <a:ext uri="{FF2B5EF4-FFF2-40B4-BE49-F238E27FC236}">
                <a16:creationId xmlns:a16="http://schemas.microsoft.com/office/drawing/2014/main" id="{3F9AC8CB-5961-4711-BD43-8968E7760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100225"/>
            <a:ext cx="1676251" cy="314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701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886</TotalTime>
  <Words>173</Words>
  <Application>Microsoft Office PowerPoint</Application>
  <PresentationFormat>On-screen Show (4:3)</PresentationFormat>
  <Paragraphs>13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Google Sans Text</vt:lpstr>
      <vt:lpstr>Office Theme</vt:lpstr>
      <vt:lpstr>PowerPoint Presentation</vt:lpstr>
      <vt:lpstr>ตัวอย่าง เช่นการใช้ลอจิกเกตพื้นฐานต่างๆ (AND, OR, NOT etc… ที่ศึกษาในวันนี้</vt:lpstr>
      <vt:lpstr>ตัวอย่าง การใช้ลอจิกเกตพื้นฐานต่างๆ (AND, OR, NOT etc…)</vt:lpstr>
    </vt:vector>
  </TitlesOfParts>
  <Company>www.easyosteam.com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KKD Windows7 V.11_x64</dc:creator>
  <cp:lastModifiedBy>Computer</cp:lastModifiedBy>
  <cp:revision>121</cp:revision>
  <dcterms:created xsi:type="dcterms:W3CDTF">2021-10-15T11:35:13Z</dcterms:created>
  <dcterms:modified xsi:type="dcterms:W3CDTF">2026-09-12T22:13:39Z</dcterms:modified>
</cp:coreProperties>
</file>