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3" r:id="rId2"/>
    <p:sldId id="313" r:id="rId3"/>
    <p:sldId id="301" r:id="rId4"/>
    <p:sldId id="302" r:id="rId5"/>
    <p:sldId id="303" r:id="rId6"/>
    <p:sldId id="314" r:id="rId7"/>
    <p:sldId id="304" r:id="rId8"/>
    <p:sldId id="315" r:id="rId9"/>
    <p:sldId id="316" r:id="rId10"/>
    <p:sldId id="317" r:id="rId11"/>
    <p:sldId id="318" r:id="rId12"/>
    <p:sldId id="319" r:id="rId13"/>
  </p:sldIdLst>
  <p:sldSz cx="9144000" cy="6858000" type="screen4x3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692" autoAdjust="0"/>
  </p:normalViewPr>
  <p:slideViewPr>
    <p:cSldViewPr>
      <p:cViewPr varScale="1">
        <p:scale>
          <a:sx n="67" d="100"/>
          <a:sy n="67" d="100"/>
        </p:scale>
        <p:origin x="1476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109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DD8B4D-691A-430A-9E34-459CC2F68D09}" type="datetimeFigureOut">
              <a:rPr lang="th-TH" smtClean="0"/>
              <a:t>13/09/69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003ACAB-DD5A-4E01-A753-CE9E1BEBD9B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603365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003ACAB-DD5A-4E01-A753-CE9E1BEBD9BA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78696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13/09/69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486480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13/09/69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69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13/09/69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27617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13/09/69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85683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13/09/69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25898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13/09/69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616598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13/09/69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8579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13/09/69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46332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13/09/69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10618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13/09/69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8936533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0FBE5-83A6-4EC8-8460-E6146571E55B}" type="datetimeFigureOut">
              <a:rPr lang="th-TH" smtClean="0"/>
              <a:t>13/09/69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85566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F0FBE5-83A6-4EC8-8460-E6146571E55B}" type="datetimeFigureOut">
              <a:rPr lang="th-TH" smtClean="0"/>
              <a:t>13/09/69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46378D-D02D-40BB-BA6C-63117B9B1B78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935206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908" y="-40590"/>
            <a:ext cx="9117799" cy="646331"/>
          </a:xfrm>
          <a:prstGeom prst="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chemeClr val="bg1"/>
                </a:solidFill>
              </a:rPr>
              <a:t>workshop</a:t>
            </a:r>
            <a:r>
              <a:rPr lang="th-TH" sz="3600" b="1" dirty="0">
                <a:solidFill>
                  <a:schemeClr val="bg1"/>
                </a:solidFill>
              </a:rPr>
              <a:t> ใช้ลอจิกเกตพื้นฐานต่าง</a:t>
            </a:r>
            <a:r>
              <a:rPr lang="th-TH" sz="2400" b="1" dirty="0">
                <a:solidFill>
                  <a:schemeClr val="bg1"/>
                </a:solidFill>
              </a:rPr>
              <a:t>ๆ (</a:t>
            </a:r>
            <a:r>
              <a:rPr lang="en-US" sz="2400" b="1" dirty="0">
                <a:solidFill>
                  <a:schemeClr val="bg1"/>
                </a:solidFill>
              </a:rPr>
              <a:t>AND, OR, NOT </a:t>
            </a:r>
            <a:r>
              <a:rPr lang="en-US" sz="2400" b="1" dirty="0" err="1">
                <a:solidFill>
                  <a:schemeClr val="bg1"/>
                </a:solidFill>
              </a:rPr>
              <a:t>etc</a:t>
            </a:r>
            <a:r>
              <a:rPr lang="en-US" sz="2400" b="1" dirty="0">
                <a:solidFill>
                  <a:schemeClr val="bg1"/>
                </a:solidFill>
              </a:rPr>
              <a:t>…)</a:t>
            </a:r>
            <a:endParaRPr lang="th-TH" sz="24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D2268CD-173B-4728-BF64-EAF8697E8B78}"/>
              </a:ext>
            </a:extLst>
          </p:cNvPr>
          <p:cNvSpPr txBox="1"/>
          <p:nvPr/>
        </p:nvSpPr>
        <p:spPr>
          <a:xfrm>
            <a:off x="1962899" y="810074"/>
            <a:ext cx="5218202" cy="523220"/>
          </a:xfrm>
          <a:prstGeom prst="rect">
            <a:avLst/>
          </a:prstGeom>
          <a:solidFill>
            <a:srgbClr val="7030A0"/>
          </a:solidFill>
        </p:spPr>
        <p:txBody>
          <a:bodyPr wrap="square">
            <a:spAutoFit/>
          </a:bodyPr>
          <a:lstStyle/>
          <a:p>
            <a:pPr algn="ctr"/>
            <a:r>
              <a:rPr lang="th-TH" dirty="0">
                <a:solidFill>
                  <a:srgbClr val="FFFF00"/>
                </a:solidFill>
              </a:rPr>
              <a:t>https://logic.ly/demo/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1F7F776-F408-47A2-AD3D-022A52DEDDD4}"/>
              </a:ext>
            </a:extLst>
          </p:cNvPr>
          <p:cNvSpPr txBox="1"/>
          <p:nvPr/>
        </p:nvSpPr>
        <p:spPr>
          <a:xfrm>
            <a:off x="449542" y="1700808"/>
            <a:ext cx="8244915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b="1" dirty="0"/>
              <a:t>ให้ น.ศ. ยกตัวอย่าง การประยุกใช้ </a:t>
            </a:r>
            <a:r>
              <a:rPr lang="en-US" b="1" dirty="0"/>
              <a:t>gate </a:t>
            </a:r>
            <a:r>
              <a:rPr lang="th-TH" b="1" dirty="0"/>
              <a:t>พื้นฐาน โดยการออกแบบวงจร โดยระบุ ชื่อระบบที่ประยุกต์หรืองานที่นำ </a:t>
            </a:r>
            <a:r>
              <a:rPr lang="en-US" b="1" dirty="0"/>
              <a:t>gate </a:t>
            </a:r>
            <a:r>
              <a:rPr lang="th-TH" b="1" dirty="0"/>
              <a:t>ไปใช้</a:t>
            </a:r>
          </a:p>
          <a:p>
            <a:pPr marL="514350" indent="-514350">
              <a:buAutoNum type="arabicPeriod"/>
            </a:pPr>
            <a:r>
              <a:rPr kumimoji="0" lang="th-TH" altLang="th-TH" sz="32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การกำหนดตัวแปร </a:t>
            </a:r>
            <a:r>
              <a:rPr kumimoji="0" lang="th-TH" altLang="th-TH" sz="28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th-TH" altLang="th-TH" sz="2800" b="1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Variable</a:t>
            </a:r>
            <a:r>
              <a:rPr kumimoji="0" lang="th-TH" altLang="th-TH" sz="28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1" i="0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Assignment</a:t>
            </a:r>
            <a:r>
              <a:rPr kumimoji="0" lang="th-TH" altLang="th-TH" sz="28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)(</a:t>
            </a:r>
            <a:r>
              <a:rPr kumimoji="0" lang="en-US" altLang="th-TH" sz="2800" b="1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input-output)</a:t>
            </a:r>
            <a:endParaRPr kumimoji="0" lang="th-TH" altLang="th-TH" sz="2800" b="1" i="0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  <a:p>
            <a:pPr marL="514350" indent="-514350">
              <a:buFontTx/>
              <a:buAutoNum type="arabicPeriod"/>
            </a:pP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สมการคณิตศาสตร์บูลีน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Boolean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Expression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</a:t>
            </a:r>
          </a:p>
          <a:p>
            <a:pPr marL="514350" indent="-514350">
              <a:buFontTx/>
              <a:buAutoNum type="arabicPeriod"/>
            </a:pPr>
            <a:r>
              <a:rPr lang="th-TH" sz="2800" b="1" dirty="0"/>
              <a:t>ตารางความจริง </a:t>
            </a:r>
            <a:r>
              <a:rPr lang="th-TH" dirty="0"/>
              <a:t>(</a:t>
            </a:r>
            <a:r>
              <a:rPr lang="en-US" dirty="0"/>
              <a:t>Truth Table)</a:t>
            </a:r>
          </a:p>
          <a:p>
            <a:pPr marL="514350" indent="-514350">
              <a:buFontTx/>
              <a:buAutoNum type="arabicPeriod"/>
            </a:pPr>
            <a:r>
              <a:rPr lang="th-TH" sz="2800" b="1" dirty="0"/>
              <a:t>ออกแบบผังวงจร </a:t>
            </a:r>
            <a:r>
              <a:rPr lang="th-TH" b="1" dirty="0"/>
              <a:t>(</a:t>
            </a:r>
            <a:r>
              <a:rPr lang="en-US" b="1" dirty="0"/>
              <a:t>Circuit Schematic)</a:t>
            </a:r>
            <a:endParaRPr lang="en-US" dirty="0"/>
          </a:p>
          <a:p>
            <a:r>
              <a:rPr lang="th-TH" dirty="0">
                <a:solidFill>
                  <a:srgbClr val="FF0000"/>
                </a:solidFill>
              </a:rPr>
              <a:t>(แต่ละกลุ่ม ร่วมกัน ค้นหาหรือตั้งชื่อเรื่องตามต้องการ และทดลองทำพร้อมกัน)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DB1A03A-AE4C-49CD-8A9A-0905BC6DFC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1989" y="5135570"/>
            <a:ext cx="4152851" cy="13449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FA27B8-B192-4DFA-839C-66A0AE80B3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1520" y="5238420"/>
            <a:ext cx="4248472" cy="1139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8305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F4090C9-6CE6-48C7-A2B4-1466110799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143000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 fontScale="90000"/>
          </a:bodyPr>
          <a:lstStyle/>
          <a:p>
            <a:r>
              <a:rPr lang="th-TH" b="1" dirty="0"/>
              <a:t>ตัวอย่าง การใช้ลอจิกเกตพื้นฐานต่างๆ </a:t>
            </a:r>
            <a:r>
              <a:rPr lang="th-TH" sz="2700" b="1" dirty="0"/>
              <a:t>(</a:t>
            </a:r>
            <a:r>
              <a:rPr lang="en-US" sz="2700" b="1" dirty="0"/>
              <a:t>AND, OR, NOT </a:t>
            </a:r>
            <a:r>
              <a:rPr lang="en-US" sz="2700" b="1" dirty="0" err="1"/>
              <a:t>etc</a:t>
            </a:r>
            <a:r>
              <a:rPr lang="en-US" sz="2700" b="1" dirty="0"/>
              <a:t>…</a:t>
            </a:r>
            <a:br>
              <a:rPr lang="en-US" sz="2700" b="1" dirty="0"/>
            </a:br>
            <a:r>
              <a:rPr lang="th-TH" sz="4900" b="1" dirty="0"/>
              <a:t>ที่ศึกษาในวันนี้</a:t>
            </a:r>
            <a:endParaRPr lang="th-TH" b="1" dirty="0"/>
          </a:p>
        </p:txBody>
      </p:sp>
    </p:spTree>
    <p:extLst>
      <p:ext uri="{BB962C8B-B14F-4D97-AF65-F5344CB8AC3E}">
        <p14:creationId xmlns:p14="http://schemas.microsoft.com/office/powerpoint/2010/main" val="7550014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8C86F-0A34-44C3-822D-5635C9C7C4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216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th-TH" dirty="0"/>
              <a:t>ตัวอย่าง การใช้ลอจิกเกตพื้นฐานต่างๆ </a:t>
            </a:r>
            <a:r>
              <a:rPr lang="th-TH" sz="2700" dirty="0"/>
              <a:t>(</a:t>
            </a:r>
            <a:r>
              <a:rPr lang="en-US" sz="2700" dirty="0"/>
              <a:t>AND, OR, NOT </a:t>
            </a:r>
            <a:r>
              <a:rPr lang="en-US" sz="2700" dirty="0" err="1"/>
              <a:t>etc</a:t>
            </a:r>
            <a:r>
              <a:rPr lang="en-US" sz="2700" dirty="0"/>
              <a:t>…)</a:t>
            </a:r>
            <a:endParaRPr lang="th-TH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01ECA9-BDD4-4444-8EAA-190C13F7DFEA}"/>
              </a:ext>
            </a:extLst>
          </p:cNvPr>
          <p:cNvSpPr txBox="1"/>
          <p:nvPr/>
        </p:nvSpPr>
        <p:spPr>
          <a:xfrm>
            <a:off x="323528" y="1892338"/>
            <a:ext cx="842493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/>
              <a:t>การออกแบบระบบไฟเตือนประตูปิดไม่สนิทในรถยนต์ โดยใช้หลักการของ </a:t>
            </a:r>
            <a:r>
              <a:rPr lang="en-US" b="1" dirty="0"/>
              <a:t>OR Gate</a:t>
            </a:r>
            <a:r>
              <a:rPr lang="en-US" dirty="0"/>
              <a:t> </a:t>
            </a:r>
            <a:r>
              <a:rPr lang="th-TH" dirty="0"/>
              <a:t>มีรายละเอียดการออกแบบทางคณิตศาสตร์ ตารางความจริง และผังวงจรดังนี้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4F1C30-3417-48CC-980C-66D9F61E66C4}"/>
              </a:ext>
            </a:extLst>
          </p:cNvPr>
          <p:cNvSpPr txBox="1"/>
          <p:nvPr/>
        </p:nvSpPr>
        <p:spPr>
          <a:xfrm>
            <a:off x="1218277" y="992227"/>
            <a:ext cx="653737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3600" b="1" dirty="0"/>
              <a:t>ระบบไฟเตือนประตูปิดไม่สนิทในรถยนต์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endParaRPr lang="th-TH" b="1" dirty="0">
              <a:solidFill>
                <a:srgbClr val="FF0000"/>
              </a:solidFill>
            </a:endParaRPr>
          </a:p>
        </p:txBody>
      </p:sp>
      <p:pic>
        <p:nvPicPr>
          <p:cNvPr id="1026" name="Picture 2" descr="ประตูรถล็อคไม่ได้? ล็อคแล้วแต่ยังเปิดได้ สาเหตุที่เจอจริง + วิธีเช็กก่อนเดินจากรถ">
            <a:extLst>
              <a:ext uri="{FF2B5EF4-FFF2-40B4-BE49-F238E27FC236}">
                <a16:creationId xmlns:a16="http://schemas.microsoft.com/office/drawing/2014/main" id="{EE612C3B-9DFD-4D55-B9D1-C9EAFDA54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830" y="3069839"/>
            <a:ext cx="2286000" cy="3176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สัญญาณไฟเตือนหน้าปัดรถยนต์ บอกอะไรบ้าง? - HURRICANE REINVENTION">
            <a:extLst>
              <a:ext uri="{FF2B5EF4-FFF2-40B4-BE49-F238E27FC236}">
                <a16:creationId xmlns:a16="http://schemas.microsoft.com/office/drawing/2014/main" id="{A794B676-6FB4-4D76-A7A0-50D02A2710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0172" y="3069839"/>
            <a:ext cx="3146004" cy="314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พาน้าๆ มาแก้ปัญหาไฟเตือนปิดประตูไม่ดับ ในรถ ISUZU All New D-Max 4 ประตู รายละเอียดในคลิปครับ | Pramootee Hyperlive | Facebook">
            <a:extLst>
              <a:ext uri="{FF2B5EF4-FFF2-40B4-BE49-F238E27FC236}">
                <a16:creationId xmlns:a16="http://schemas.microsoft.com/office/drawing/2014/main" id="{3F9AC8CB-5961-4711-BD43-8968E77600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100225"/>
            <a:ext cx="1676251" cy="31460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67014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E8EA55F-C23B-4CF4-928F-6D94398B6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h-TH" sz="4400" b="1" dirty="0"/>
              <a:t>ระบบไฟเตือนประตูปิดไม่สนิทในรถยนต์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endParaRPr lang="th-TH" dirty="0"/>
          </a:p>
        </p:txBody>
      </p:sp>
      <p:sp>
        <p:nvSpPr>
          <p:cNvPr id="7" name="Rectangle 1">
            <a:extLst>
              <a:ext uri="{FF2B5EF4-FFF2-40B4-BE49-F238E27FC236}">
                <a16:creationId xmlns:a16="http://schemas.microsoft.com/office/drawing/2014/main" id="{176CF001-D16E-4A54-B1BC-BB10D1A4C5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9098" y="1439449"/>
            <a:ext cx="7867317" cy="4847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32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1. </a:t>
            </a:r>
            <a:r>
              <a:rPr kumimoji="0" lang="th-TH" altLang="th-TH" sz="32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การกำหนดตัวแปร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Variable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Assignment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     อินพุต (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Sensors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ตรวจจับประตู):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D</a:t>
            </a:r>
            <a:r>
              <a:rPr kumimoji="0" lang="th-TH" altLang="th-TH" b="1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L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(</a:t>
            </a:r>
            <a:r>
              <a:rPr kumimoji="0" lang="th-TH" altLang="th-TH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Door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Left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           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ประตูด้านซ้าย</a:t>
            </a:r>
            <a:r>
              <a:rPr lang="th-TH" altLang="th-TH" dirty="0">
                <a:latin typeface="Google Sans Text"/>
                <a:cs typeface="Angsana New" panose="02020603050405020304" pitchFamily="18" charset="-34"/>
              </a:rPr>
              <a:t>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: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ปิดสนิท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=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0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th-TH" altLang="th-TH" dirty="0">
                <a:latin typeface="Google Sans Text"/>
                <a:cs typeface="Angsana New" panose="02020603050405020304" pitchFamily="18" charset="-34"/>
              </a:rPr>
              <a:t>                                                                   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เปิด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/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ปิดไม่สนิท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=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1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  <a:p>
            <a:pPr marL="914400" marR="0" lvl="1" indent="-4572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D</a:t>
            </a:r>
            <a:r>
              <a:rPr kumimoji="0" lang="th-TH" altLang="th-TH" sz="3200" b="1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R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(</a:t>
            </a:r>
            <a:r>
              <a:rPr kumimoji="0" lang="th-TH" altLang="th-TH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Door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Right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ประตูด้านขวา           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ปิดสนิท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=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0</a:t>
            </a:r>
            <a:endParaRPr lang="th-TH" altLang="th-TH" dirty="0">
              <a:latin typeface="Google Sans Text"/>
            </a:endParaRPr>
          </a:p>
          <a:p>
            <a:pPr marR="0" lvl="1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                                                            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เปิด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/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ปิดไม่สนิท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=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1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กรณีเป็นรถ </a:t>
            </a:r>
            <a:r>
              <a:rPr kumimoji="0" lang="th-TH" altLang="th-TH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4</a:t>
            </a:r>
            <a:r>
              <a:rPr kumimoji="0" lang="th-TH" altLang="th-TH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ประตู สามารถเพิ่ม </a:t>
            </a:r>
            <a:r>
              <a:rPr kumimoji="0" lang="th-TH" altLang="th-TH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D</a:t>
            </a:r>
            <a:r>
              <a:rPr kumimoji="0" lang="th-TH" altLang="th-TH" sz="3600" b="1" i="1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RL</a:t>
            </a:r>
            <a:r>
              <a:rPr kumimoji="0" lang="th-TH" altLang="th-TH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ประตูหลังซ้าย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altLang="th-TH" i="1" dirty="0">
                <a:latin typeface="Google Sans Text"/>
                <a:cs typeface="Angsana New" panose="02020603050405020304" pitchFamily="18" charset="-34"/>
              </a:rPr>
              <a:t>          </a:t>
            </a:r>
            <a:r>
              <a:rPr kumimoji="0" lang="th-TH" altLang="th-TH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และ </a:t>
            </a:r>
            <a:r>
              <a:rPr lang="th-TH" altLang="th-TH" i="1" dirty="0">
                <a:latin typeface="Google Sans Text"/>
                <a:cs typeface="Angsana New" panose="02020603050405020304" pitchFamily="18" charset="-34"/>
              </a:rPr>
              <a:t>                                    </a:t>
            </a:r>
            <a:r>
              <a:rPr kumimoji="0" lang="th-TH" altLang="th-TH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D</a:t>
            </a:r>
            <a:r>
              <a:rPr kumimoji="0" lang="th-TH" altLang="th-TH" sz="3600" b="1" i="1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RR</a:t>
            </a:r>
            <a:r>
              <a:rPr kumimoji="0" lang="th-TH" altLang="th-TH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ประตูหลังขวา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altLang="th-TH" i="1" dirty="0">
                <a:latin typeface="Google Sans Text"/>
                <a:cs typeface="Angsana New" panose="02020603050405020304" pitchFamily="18" charset="-34"/>
              </a:rPr>
              <a:t>                                                     </a:t>
            </a:r>
            <a:r>
              <a:rPr kumimoji="0" lang="th-TH" altLang="th-TH" sz="28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ได้ในลักษณะเดียวกัน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06AB54D9-D942-44D8-9AF0-06D524A65D6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9703" y="5245707"/>
            <a:ext cx="5162247" cy="1461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36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เอาต์พุต (สัญญาณเตือน):</a:t>
            </a:r>
            <a:endParaRPr kumimoji="0" lang="th-TH" altLang="th-TH" sz="36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W (</a:t>
            </a:r>
            <a:r>
              <a:rPr kumimoji="0" lang="th-TH" altLang="th-TH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Warning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Light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ไฟเตือนหน้าปัดรถยนต์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th-TH" altLang="th-TH" dirty="0">
                <a:latin typeface="Google Sans Text"/>
                <a:cs typeface="Angsana New" panose="02020603050405020304" pitchFamily="18" charset="-34"/>
              </a:rPr>
              <a:t> 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ไฟดับ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=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0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, 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ไฟเตือนติดสว่าง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=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1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</p:txBody>
      </p:sp>
      <p:pic>
        <p:nvPicPr>
          <p:cNvPr id="9" name="Picture 6" descr="พาน้าๆ มาแก้ปัญหาไฟเตือนปิดประตูไม่ดับ ในรถ ISUZU All New D-Max 4 ประตู รายละเอียดในคลิปครับ | Pramootee Hyperlive | Facebook">
            <a:extLst>
              <a:ext uri="{FF2B5EF4-FFF2-40B4-BE49-F238E27FC236}">
                <a16:creationId xmlns:a16="http://schemas.microsoft.com/office/drawing/2014/main" id="{CFC4AB2A-6DEA-420C-87AC-613BBA1405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4404869"/>
            <a:ext cx="1810899" cy="2232248"/>
          </a:xfrm>
          <a:prstGeom prst="rect">
            <a:avLst/>
          </a:prstGeom>
          <a:solidFill>
            <a:schemeClr val="tx1"/>
          </a:solidFill>
          <a:ln w="28575">
            <a:solidFill>
              <a:srgbClr val="E6E6E6"/>
            </a:solidFill>
          </a:ln>
        </p:spPr>
      </p:pic>
    </p:spTree>
    <p:extLst>
      <p:ext uri="{BB962C8B-B14F-4D97-AF65-F5344CB8AC3E}">
        <p14:creationId xmlns:p14="http://schemas.microsoft.com/office/powerpoint/2010/main" val="4087096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ABC806B3-EDD6-4B4C-9F78-D648C5BFA3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3600" b="1" dirty="0"/>
              <a:t>ระบบไฟเตือนประตูปิดไม่สนิทในรถยนต์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endParaRPr lang="th-TH" b="1" dirty="0">
              <a:solidFill>
                <a:srgbClr val="FF0000"/>
              </a:solidFill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39B0351F-5954-4040-A26B-C770EBE96A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1520" y="1415625"/>
            <a:ext cx="8419292" cy="2323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2. </a:t>
            </a: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สมการคณิตศาสตร์บูลีน </a:t>
            </a: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th-TH" altLang="th-TH" sz="3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Boolean</a:t>
            </a: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36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Expression</a:t>
            </a: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</a:t>
            </a:r>
            <a:endParaRPr kumimoji="0" lang="th-TH" altLang="th-TH" sz="3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ไฟเตือนจะทำงานเมื่อประตูด้านซ้ายเปิด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หรือ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ประตูด้านขวาเปิด (หรือเปิดทั้งสองบาน):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                                       W (</a:t>
            </a:r>
            <a:r>
              <a:rPr kumimoji="0" lang="th-TH" altLang="th-TH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Warning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Light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ไฟเตือนหน้าปัดรถยนต์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Google Sans Tex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                                   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th-TH" altLang="th-TH" dirty="0">
                <a:latin typeface="Google Sans Text"/>
              </a:rPr>
              <a:t>                                                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W = D</a:t>
            </a:r>
            <a:r>
              <a:rPr kumimoji="0" lang="th-TH" altLang="th-TH" sz="4000" b="1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L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+ D</a:t>
            </a:r>
            <a:r>
              <a:rPr kumimoji="0" lang="th-TH" altLang="th-TH" sz="4000" b="1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R    </a:t>
            </a:r>
            <a:endParaRPr kumimoji="0" lang="th-TH" altLang="th-TH" sz="2800" b="1" i="0" u="none" strike="noStrike" cap="none" normalizeH="0" baseline="-2500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F573A18A-640C-4B07-B135-76C16A29FE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9498" y="3933056"/>
            <a:ext cx="8064896" cy="784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(</a:t>
            </a:r>
            <a:r>
              <a:rPr kumimoji="0" lang="th-TH" altLang="th-T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cs typeface="Angsana New" panose="02020603050405020304" pitchFamily="18" charset="-34"/>
              </a:rPr>
              <a:t>เครื่องหมาย </a:t>
            </a:r>
            <a:r>
              <a:rPr kumimoji="0" lang="th-TH" altLang="th-TH" sz="4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+</a:t>
            </a:r>
            <a:r>
              <a:rPr kumimoji="0" lang="th-TH" altLang="th-T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ngsana New" panose="02020603050405020304" pitchFamily="18" charset="-34"/>
              </a:rPr>
              <a:t> ในพีชคณิตบ</a:t>
            </a:r>
            <a:r>
              <a:rPr kumimoji="0" lang="th-TH" altLang="th-TH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ngsana New" panose="02020603050405020304" pitchFamily="18" charset="-34"/>
              </a:rPr>
              <a:t>ูลีน</a:t>
            </a:r>
            <a:r>
              <a:rPr kumimoji="0" lang="th-TH" altLang="th-T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ngsana New" panose="02020603050405020304" pitchFamily="18" charset="-34"/>
              </a:rPr>
              <a:t> หมายถึง </a:t>
            </a:r>
            <a:r>
              <a:rPr kumimoji="0" lang="th-TH" altLang="th-TH" sz="36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cs typeface="Angsana New" panose="02020603050405020304" pitchFamily="18" charset="-34"/>
              </a:rPr>
              <a:t>การทำ</a:t>
            </a:r>
            <a:r>
              <a:rPr kumimoji="0" lang="th-TH" altLang="th-T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ngsana New" panose="02020603050405020304" pitchFamily="18" charset="-34"/>
              </a:rPr>
              <a:t>ฟังก์ชัน </a:t>
            </a:r>
            <a:r>
              <a:rPr kumimoji="0" lang="th-TH" altLang="th-TH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OR</a:t>
            </a:r>
            <a:r>
              <a:rPr kumimoji="0" lang="th-TH" altLang="th-T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)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9666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872431C-065A-4E8A-AD9D-5EC6592A5603}"/>
              </a:ext>
            </a:extLst>
          </p:cNvPr>
          <p:cNvSpPr txBox="1"/>
          <p:nvPr/>
        </p:nvSpPr>
        <p:spPr>
          <a:xfrm>
            <a:off x="457200" y="1020904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600" b="1" dirty="0"/>
              <a:t>3. ตารางความจริง </a:t>
            </a:r>
            <a:r>
              <a:rPr lang="th-TH" dirty="0"/>
              <a:t>(</a:t>
            </a:r>
            <a:r>
              <a:rPr lang="en-US" dirty="0"/>
              <a:t>Truth Table)</a:t>
            </a:r>
            <a:endParaRPr lang="th-TH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943F71AF-1B93-4486-91F3-D67B60651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7642" y="0"/>
            <a:ext cx="822960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3600" b="1" dirty="0"/>
              <a:t>ระบบไฟเตือนประตูปิดไม่สนิทในรถยนต์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endParaRPr lang="th-TH" b="1" dirty="0">
              <a:solidFill>
                <a:srgbClr val="FF0000"/>
              </a:solidFill>
            </a:endParaRPr>
          </a:p>
        </p:txBody>
      </p: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8BCA33EE-2992-4CE6-ABB3-10616018D2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7863543"/>
              </p:ext>
            </p:extLst>
          </p:nvPr>
        </p:nvGraphicFramePr>
        <p:xfrm>
          <a:off x="575556" y="1916832"/>
          <a:ext cx="7992887" cy="435313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41625">
                  <a:extLst>
                    <a:ext uri="{9D8B030D-6E8A-4147-A177-3AD203B41FA5}">
                      <a16:colId xmlns:a16="http://schemas.microsoft.com/office/drawing/2014/main" val="1342462325"/>
                    </a:ext>
                  </a:extLst>
                </a:gridCol>
                <a:gridCol w="1117689">
                  <a:extLst>
                    <a:ext uri="{9D8B030D-6E8A-4147-A177-3AD203B41FA5}">
                      <a16:colId xmlns:a16="http://schemas.microsoft.com/office/drawing/2014/main" val="313397826"/>
                    </a:ext>
                  </a:extLst>
                </a:gridCol>
                <a:gridCol w="1117689">
                  <a:extLst>
                    <a:ext uri="{9D8B030D-6E8A-4147-A177-3AD203B41FA5}">
                      <a16:colId xmlns:a16="http://schemas.microsoft.com/office/drawing/2014/main" val="519683641"/>
                    </a:ext>
                  </a:extLst>
                </a:gridCol>
                <a:gridCol w="1262575">
                  <a:extLst>
                    <a:ext uri="{9D8B030D-6E8A-4147-A177-3AD203B41FA5}">
                      <a16:colId xmlns:a16="http://schemas.microsoft.com/office/drawing/2014/main" val="801330098"/>
                    </a:ext>
                  </a:extLst>
                </a:gridCol>
                <a:gridCol w="3953309">
                  <a:extLst>
                    <a:ext uri="{9D8B030D-6E8A-4147-A177-3AD203B41FA5}">
                      <a16:colId xmlns:a16="http://schemas.microsoft.com/office/drawing/2014/main" val="1439099326"/>
                    </a:ext>
                  </a:extLst>
                </a:gridCol>
              </a:tblGrid>
              <a:tr h="803875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000" b="1" u="none" strike="noStrike" dirty="0">
                          <a:effectLst/>
                        </a:rPr>
                        <a:t>ลำดับ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D</a:t>
                      </a:r>
                      <a:r>
                        <a:rPr lang="en-US" sz="2800" b="1" u="none" strike="noStrike" baseline="-25000" dirty="0">
                          <a:effectLst/>
                        </a:rPr>
                        <a:t>L</a:t>
                      </a:r>
                      <a:r>
                        <a:rPr lang="en-US" sz="2000" b="1" u="none" strike="noStrike" baseline="-25000" dirty="0">
                          <a:effectLst/>
                        </a:rPr>
                        <a:t>​ </a:t>
                      </a:r>
                    </a:p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(</a:t>
                      </a:r>
                      <a:r>
                        <a:rPr lang="th-TH" sz="2000" b="1" u="none" strike="noStrike" dirty="0">
                          <a:effectLst/>
                        </a:rPr>
                        <a:t>ประตูซ้าย)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D</a:t>
                      </a:r>
                      <a:r>
                        <a:rPr lang="en-US" sz="2800" b="1" u="none" strike="noStrike" baseline="-25000" dirty="0">
                          <a:effectLst/>
                        </a:rPr>
                        <a:t>R​ </a:t>
                      </a:r>
                      <a:endParaRPr lang="th-TH" sz="2000" b="1" u="none" strike="noStrike" baseline="-25000" dirty="0">
                        <a:effectLst/>
                      </a:endParaRPr>
                    </a:p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(</a:t>
                      </a:r>
                      <a:r>
                        <a:rPr lang="th-TH" sz="2000" b="1" u="none" strike="noStrike" dirty="0">
                          <a:effectLst/>
                        </a:rPr>
                        <a:t>ประตูขวา)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000" b="1" u="none" strike="noStrike" dirty="0">
                          <a:effectLst/>
                        </a:rPr>
                        <a:t>เอาต์พุต </a:t>
                      </a:r>
                      <a:r>
                        <a:rPr lang="en-US" sz="2000" b="1" u="none" strike="noStrike" dirty="0">
                          <a:effectLst/>
                        </a:rPr>
                        <a:t>W (</a:t>
                      </a:r>
                      <a:r>
                        <a:rPr lang="th-TH" sz="2000" b="1" u="none" strike="noStrike" dirty="0">
                          <a:effectLst/>
                        </a:rPr>
                        <a:t>ไฟเตือนหน้าปัด)</a:t>
                      </a:r>
                      <a:endParaRPr lang="th-TH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3200" b="1" u="none" strike="noStrike" dirty="0">
                          <a:effectLst/>
                        </a:rPr>
                        <a:t>สภาวะของรถยนต์</a:t>
                      </a:r>
                      <a:endParaRPr lang="th-TH" sz="3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6949592"/>
                  </a:ext>
                </a:extLst>
              </a:tr>
              <a:tr h="720080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400" b="1" u="none" strike="noStrike" dirty="0">
                          <a:effectLst/>
                        </a:rPr>
                        <a:t>0</a:t>
                      </a:r>
                      <a:endParaRPr lang="th-TH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400" b="1" u="none" strike="noStrike">
                          <a:effectLst/>
                        </a:rPr>
                        <a:t>0</a:t>
                      </a:r>
                      <a:endParaRPr lang="th-TH" sz="2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400" b="1" u="none" strike="noStrike" dirty="0">
                          <a:effectLst/>
                        </a:rPr>
                        <a:t>0</a:t>
                      </a:r>
                      <a:endParaRPr lang="th-TH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400" b="1" u="none" strike="noStrike">
                          <a:effectLst/>
                        </a:rPr>
                        <a:t>0</a:t>
                      </a:r>
                      <a:endParaRPr lang="th-TH" sz="24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400" b="1" u="none" strike="noStrike" dirty="0">
                          <a:effectLst/>
                        </a:rPr>
                        <a:t>ประตูปิดสนิททั้งสองบาน (ปลอดภัย ไฟดับ)</a:t>
                      </a:r>
                      <a:endParaRPr lang="th-TH" sz="2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0282793"/>
                  </a:ext>
                </a:extLst>
              </a:tr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 dirty="0">
                          <a:effectLst/>
                        </a:rPr>
                        <a:t>1</a:t>
                      </a:r>
                      <a:endParaRPr lang="th-TH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effectLst/>
                        </a:rPr>
                        <a:t>0</a:t>
                      </a:r>
                      <a:endParaRPr lang="th-TH" sz="2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effectLst/>
                        </a:rPr>
                        <a:t>1</a:t>
                      </a:r>
                      <a:endParaRPr lang="th-TH" sz="2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 dirty="0">
                          <a:effectLst/>
                        </a:rPr>
                        <a:t>1</a:t>
                      </a:r>
                      <a:endParaRPr lang="th-TH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 dirty="0">
                          <a:effectLst/>
                        </a:rPr>
                        <a:t>ประตูขวาเปิด / ปิดไม่สนิท </a:t>
                      </a:r>
                      <a:r>
                        <a:rPr lang="en-US" sz="2800" b="1" u="none" strike="noStrike" dirty="0">
                          <a:effectLst/>
                        </a:rPr>
                        <a:t>-&gt;</a:t>
                      </a:r>
                      <a:r>
                        <a:rPr lang="th-TH" sz="2800" b="1" u="none" strike="noStrike" dirty="0">
                          <a:effectLst/>
                        </a:rPr>
                        <a:t>ไฟเตือนติด</a:t>
                      </a:r>
                      <a:endParaRPr lang="th-TH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1536121"/>
                  </a:ext>
                </a:extLst>
              </a:tr>
              <a:tr h="505187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effectLst/>
                        </a:rPr>
                        <a:t>2</a:t>
                      </a:r>
                      <a:endParaRPr lang="th-TH" sz="2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effectLst/>
                        </a:rPr>
                        <a:t>1</a:t>
                      </a:r>
                      <a:endParaRPr lang="th-TH" sz="2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 dirty="0">
                          <a:effectLst/>
                        </a:rPr>
                        <a:t>0</a:t>
                      </a:r>
                      <a:endParaRPr lang="th-TH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effectLst/>
                        </a:rPr>
                        <a:t>1</a:t>
                      </a:r>
                      <a:endParaRPr lang="th-TH" sz="2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 dirty="0">
                          <a:effectLst/>
                        </a:rPr>
                        <a:t>ประตูซ้ายเปิด / ปิดไม่สนิท </a:t>
                      </a:r>
                      <a:r>
                        <a:rPr lang="en-US" sz="2800" b="1" u="none" strike="noStrike" dirty="0">
                          <a:effectLst/>
                        </a:rPr>
                        <a:t>-&gt; </a:t>
                      </a:r>
                      <a:r>
                        <a:rPr lang="th-TH" sz="2800" b="1" u="none" strike="noStrike" dirty="0">
                          <a:effectLst/>
                        </a:rPr>
                        <a:t>ไฟเตือนติด</a:t>
                      </a:r>
                      <a:endParaRPr lang="th-TH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4692260"/>
                  </a:ext>
                </a:extLst>
              </a:tr>
              <a:tr h="983200"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effectLst/>
                        </a:rPr>
                        <a:t>3</a:t>
                      </a:r>
                      <a:endParaRPr lang="th-TH" sz="2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effectLst/>
                        </a:rPr>
                        <a:t>1</a:t>
                      </a:r>
                      <a:endParaRPr lang="th-TH" sz="2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effectLst/>
                        </a:rPr>
                        <a:t>1</a:t>
                      </a:r>
                      <a:endParaRPr lang="th-TH" sz="2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>
                          <a:effectLst/>
                        </a:rPr>
                        <a:t>1</a:t>
                      </a:r>
                      <a:endParaRPr lang="th-TH" sz="2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th-TH" sz="2800" b="1" u="none" strike="noStrike" dirty="0">
                          <a:effectLst/>
                        </a:rPr>
                        <a:t>เปิดทั้งสองบาน </a:t>
                      </a:r>
                      <a:r>
                        <a:rPr lang="en-US" sz="2800" b="1" u="none" strike="noStrike" dirty="0">
                          <a:effectLst/>
                        </a:rPr>
                        <a:t>-&gt;</a:t>
                      </a:r>
                      <a:r>
                        <a:rPr lang="th-TH" sz="2800" b="1" u="none" strike="noStrike" dirty="0">
                          <a:effectLst/>
                        </a:rPr>
                        <a:t>ไฟเตือนติด</a:t>
                      </a:r>
                      <a:endParaRPr lang="th-TH" sz="2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90867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82960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EB787E6E-B0EB-4A8D-8BE7-CB8C28853B83}"/>
              </a:ext>
            </a:extLst>
          </p:cNvPr>
          <p:cNvSpPr txBox="1"/>
          <p:nvPr/>
        </p:nvSpPr>
        <p:spPr>
          <a:xfrm>
            <a:off x="450275" y="908720"/>
            <a:ext cx="843381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600" b="1" dirty="0"/>
              <a:t>4. การออกแบบผังวงจร </a:t>
            </a:r>
            <a:r>
              <a:rPr lang="th-TH" b="1" dirty="0"/>
              <a:t>(</a:t>
            </a:r>
            <a:r>
              <a:rPr lang="en-US" b="1" dirty="0"/>
              <a:t>Circuit Schematic)</a:t>
            </a:r>
            <a:endParaRPr lang="en-US" dirty="0"/>
          </a:p>
          <a:p>
            <a:r>
              <a:rPr lang="th-TH" b="1" dirty="0"/>
              <a:t>แบบลอจิกดิจิทัล (</a:t>
            </a:r>
            <a:r>
              <a:rPr lang="en-US" b="1" dirty="0"/>
              <a:t>Logic Gate Circuit):</a:t>
            </a:r>
            <a:r>
              <a:rPr lang="en-US" dirty="0"/>
              <a:t> </a:t>
            </a:r>
            <a:r>
              <a:rPr lang="th-TH" dirty="0"/>
              <a:t>ใช้ไอซีเกต </a:t>
            </a:r>
            <a:r>
              <a:rPr lang="th-TH" b="1" dirty="0"/>
              <a:t>74</a:t>
            </a:r>
            <a:r>
              <a:rPr lang="en-US" b="1" dirty="0"/>
              <a:t>HC32 (Quad 2-Input OR Gate)</a:t>
            </a:r>
            <a:r>
              <a:rPr lang="en-US" dirty="0"/>
              <a:t> </a:t>
            </a:r>
            <a:r>
              <a:rPr lang="th-TH" dirty="0"/>
              <a:t>โดยป้อนสัญญาณจากเซนเซอร์ประตูทั้งสองฝั่งเข้าขาอินพุตของ </a:t>
            </a:r>
            <a:r>
              <a:rPr lang="en-US" dirty="0"/>
              <a:t>OR Gate </a:t>
            </a:r>
            <a:r>
              <a:rPr lang="th-TH" dirty="0"/>
              <a:t>และต่อเอาต์พุตไปยังหลอดไฟเตือนหรือ </a:t>
            </a:r>
            <a:r>
              <a:rPr lang="en-US" dirty="0"/>
              <a:t>LED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9ED606A-5E25-46B9-96EC-5083CA1C27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784" y="4416856"/>
            <a:ext cx="5472608" cy="2272524"/>
          </a:xfrm>
          <a:prstGeom prst="rect">
            <a:avLst/>
          </a:prstGeom>
        </p:spPr>
      </p:pic>
      <p:sp>
        <p:nvSpPr>
          <p:cNvPr id="10" name="Title 7">
            <a:extLst>
              <a:ext uri="{FF2B5EF4-FFF2-40B4-BE49-F238E27FC236}">
                <a16:creationId xmlns:a16="http://schemas.microsoft.com/office/drawing/2014/main" id="{BED863DE-07A8-452F-92E1-FD4BC94CA0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9911" y="-3199"/>
            <a:ext cx="822960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3600" b="1" dirty="0"/>
              <a:t>ระบบไฟเตือนประตูปิดไม่สนิทในรถยนต์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endParaRPr lang="th-TH" b="1" dirty="0">
              <a:solidFill>
                <a:srgbClr val="FF000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900C7BA-17CB-465E-BF07-DD678741B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334" y="3102406"/>
            <a:ext cx="8334375" cy="131445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6A158D1-E6EA-440C-90E8-3518DC36453F}"/>
              </a:ext>
            </a:extLst>
          </p:cNvPr>
          <p:cNvSpPr txBox="1"/>
          <p:nvPr/>
        </p:nvSpPr>
        <p:spPr>
          <a:xfrm>
            <a:off x="6410303" y="4416856"/>
            <a:ext cx="207920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dirty="0"/>
              <a:t>ในผังวงจรนี้ </a:t>
            </a:r>
            <a:r>
              <a:rPr lang="th-TH" b="1" dirty="0"/>
              <a:t>[ </a:t>
            </a:r>
            <a:r>
              <a:rPr lang="en-US" b="1" dirty="0"/>
              <a:t>R ]</a:t>
            </a:r>
            <a:r>
              <a:rPr lang="en-US" dirty="0"/>
              <a:t> </a:t>
            </a:r>
            <a:r>
              <a:rPr lang="th-TH" dirty="0"/>
              <a:t>หมายถึง </a:t>
            </a:r>
            <a:r>
              <a:rPr lang="th-TH" b="1" dirty="0"/>
              <a:t>ตัวต้านทาน (</a:t>
            </a:r>
            <a:r>
              <a:rPr lang="en-US" b="1" dirty="0"/>
              <a:t>Resistor)</a:t>
            </a:r>
            <a:r>
              <a:rPr lang="en-US" dirty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85778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A9CE71-D6A8-4E87-A699-85BBCE5AED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0437" y="1417638"/>
            <a:ext cx="8229600" cy="4525963"/>
          </a:xfrm>
        </p:spPr>
        <p:txBody>
          <a:bodyPr/>
          <a:lstStyle/>
          <a:p>
            <a:r>
              <a:rPr lang="th-TH" b="1" dirty="0"/>
              <a:t>การขยายวงจรไฟเตือนประตูปิดไม่สนิทจาก 2 บานเป็น 4 บาน (รถ 4 ประตู)</a:t>
            </a:r>
            <a:r>
              <a:rPr lang="th-TH" dirty="0"/>
              <a:t> โดยใช้ </a:t>
            </a:r>
            <a:r>
              <a:rPr lang="en-US" b="1" dirty="0"/>
              <a:t>OR Gate </a:t>
            </a:r>
            <a:r>
              <a:rPr lang="th-TH" b="1" dirty="0"/>
              <a:t>แบบ 2-</a:t>
            </a:r>
            <a:r>
              <a:rPr lang="en-US" b="1" dirty="0"/>
              <a:t>Input</a:t>
            </a:r>
            <a:r>
              <a:rPr lang="en-US" dirty="0"/>
              <a:t> </a:t>
            </a:r>
            <a:r>
              <a:rPr lang="th-TH" dirty="0"/>
              <a:t>สามารถทำได้โดยนำเกตมาต่อพ่วงกันเป็นแบบต้นไม้ (</a:t>
            </a:r>
            <a:r>
              <a:rPr lang="en-US" dirty="0"/>
              <a:t>Cascaded / Tree structure) </a:t>
            </a:r>
            <a:r>
              <a:rPr lang="th-TH" dirty="0"/>
              <a:t>ทั้งหมด </a:t>
            </a:r>
            <a:r>
              <a:rPr lang="th-TH" b="1" dirty="0"/>
              <a:t>3 เกต</a:t>
            </a:r>
            <a:endParaRPr lang="th-TH" dirty="0"/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729739FA-BE29-4240-A515-12FD84B9867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3600" b="1" dirty="0"/>
              <a:t>ระบบไฟเตือนประตูปิดไม่สนิทในรถยนต์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endParaRPr lang="th-TH" b="1" dirty="0">
              <a:solidFill>
                <a:srgbClr val="FF0000"/>
              </a:solidFill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92405362-931C-4AD2-A9D3-936E605931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3674" y="3490260"/>
            <a:ext cx="7475316" cy="33701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1. </a:t>
            </a:r>
            <a:r>
              <a:rPr kumimoji="0" lang="th-TH" altLang="th-TH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Angsana New" panose="02020603050405020304" pitchFamily="18" charset="-34"/>
              </a:rPr>
              <a:t>สมการคณิตศาสตร์บูลีน </a:t>
            </a:r>
            <a:r>
              <a:rPr kumimoji="0" lang="th-TH" altLang="th-TH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(</a:t>
            </a:r>
            <a:r>
              <a:rPr kumimoji="0" lang="th-TH" altLang="th-TH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Boolean</a:t>
            </a:r>
            <a:r>
              <a:rPr kumimoji="0" lang="th-TH" alt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th-TH" altLang="th-TH" sz="32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Expression</a:t>
            </a:r>
            <a:r>
              <a:rPr kumimoji="0" lang="th-TH" altLang="th-TH" sz="3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3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สำหรับประตู 4 บาน:</a:t>
            </a:r>
            <a:endParaRPr kumimoji="0" lang="th-TH" altLang="th-TH" sz="115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FL =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ประตูหน้าซ้าย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th-TH" altLang="th-TH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Front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Left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FR =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ประตูหน้าขวา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th-TH" altLang="th-TH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Front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Right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RL =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ประตูหลังซ้าย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th-TH" altLang="th-TH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Rear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Left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RR =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ประตูหลังขวา 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(</a:t>
            </a:r>
            <a:r>
              <a:rPr kumimoji="0" lang="th-TH" altLang="th-TH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Rear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</a:t>
            </a:r>
            <a:r>
              <a:rPr kumimoji="0" lang="th-TH" altLang="th-TH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Right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49FFF886-2446-47D1-AA01-151F6A99B4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4432" y="5057947"/>
            <a:ext cx="3312368" cy="4770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W = FL + FR + RL + RR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ight Brace 6">
            <a:extLst>
              <a:ext uri="{FF2B5EF4-FFF2-40B4-BE49-F238E27FC236}">
                <a16:creationId xmlns:a16="http://schemas.microsoft.com/office/drawing/2014/main" id="{00FD3071-B033-4539-B7B6-7C5FB6479826}"/>
              </a:ext>
            </a:extLst>
          </p:cNvPr>
          <p:cNvSpPr/>
          <p:nvPr/>
        </p:nvSpPr>
        <p:spPr>
          <a:xfrm>
            <a:off x="4475237" y="4725144"/>
            <a:ext cx="528811" cy="1368152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927458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69F8B-03E1-4E50-B07E-1F3C31930A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38139"/>
            <a:ext cx="7859216" cy="964704"/>
          </a:xfrm>
        </p:spPr>
        <p:txBody>
          <a:bodyPr/>
          <a:lstStyle/>
          <a:p>
            <a:r>
              <a:rPr lang="th-TH" dirty="0"/>
              <a:t>เมื่อจัดกลุ่มเพื่อต่อด้วย </a:t>
            </a:r>
            <a:r>
              <a:rPr lang="th-TH" b="1" dirty="0"/>
              <a:t>2-</a:t>
            </a:r>
            <a:r>
              <a:rPr lang="en-US" b="1" dirty="0"/>
              <a:t>Input OR Gate</a:t>
            </a:r>
            <a:r>
              <a:rPr lang="en-US" dirty="0"/>
              <a:t>:</a:t>
            </a:r>
            <a:endParaRPr lang="th-TH" dirty="0"/>
          </a:p>
          <a:p>
            <a:endParaRPr lang="th-TH" dirty="0"/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B61621FD-150F-4194-9A42-64C12CF040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48634" y="-155487"/>
            <a:ext cx="8229600" cy="1143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h-TH" sz="3600" b="1" dirty="0"/>
              <a:t>ระบบไฟเตือนประตูปิดไม่สนิทในรถยนต์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endParaRPr lang="th-TH" b="1" dirty="0">
              <a:solidFill>
                <a:srgbClr val="FF0000"/>
              </a:solidFill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1E16AF80-4E12-4AE2-8E53-2767D3E0A8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4" y="1846879"/>
            <a:ext cx="3970784" cy="47705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W = (FL + FR) + (RL + RR)</a:t>
            </a: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09B1480C-93A9-4822-87E1-78A9907E6D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2511963"/>
            <a:ext cx="8686800" cy="14414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th-TH" altLang="th-TH" b="1" dirty="0">
                <a:latin typeface="Google Sans Text"/>
                <a:cs typeface="Angsana New" panose="02020603050405020304" pitchFamily="18" charset="-34"/>
              </a:rPr>
              <a:t>-  เ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กตที่ 1 (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OR</a:t>
            </a:r>
            <a:r>
              <a:rPr kumimoji="0" lang="th-TH" altLang="th-TH" sz="4000" b="1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1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):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รวมสัญญาณประตูคู่หน้า </a:t>
            </a:r>
            <a:r>
              <a:rPr kumimoji="0" lang="en-US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-&gt;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X</a:t>
            </a:r>
            <a:r>
              <a:rPr kumimoji="0" lang="th-TH" altLang="th-TH" sz="4400" b="1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1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= FL + FR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-  เกตที่ 2 (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OR</a:t>
            </a:r>
            <a:r>
              <a:rPr kumimoji="0" lang="th-TH" altLang="th-TH" sz="4000" b="1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2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):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รวมสัญญาณประตูคู่หลัง </a:t>
            </a:r>
            <a:r>
              <a:rPr kumimoji="0" lang="en-US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-&gt;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X</a:t>
            </a:r>
            <a:r>
              <a:rPr kumimoji="0" lang="th-TH" altLang="th-TH" sz="4400" b="1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2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= RL + RR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-  เกตที่ 3 (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OR</a:t>
            </a:r>
            <a:r>
              <a:rPr kumimoji="0" lang="th-TH" altLang="th-TH" sz="4400" b="1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3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):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รวมผลลัพธ์ของคู่หน้าและคู่หลังเข้าด้วยกัน </a:t>
            </a:r>
            <a:r>
              <a:rPr kumimoji="0" lang="en-US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--&gt;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W = X</a:t>
            </a:r>
            <a:r>
              <a:rPr kumimoji="0" lang="th-TH" altLang="th-TH" sz="4400" b="1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1</a:t>
            </a: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+ X</a:t>
            </a:r>
            <a:r>
              <a:rPr kumimoji="0" lang="th-TH" altLang="th-TH" sz="4800" b="1" i="0" u="none" strike="noStrike" cap="none" normalizeH="0" baseline="-2500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2</a:t>
            </a:r>
            <a:endParaRPr kumimoji="0" lang="th-TH" altLang="th-TH" sz="2800" b="1" i="0" u="none" strike="noStrike" cap="none" normalizeH="0" baseline="-2500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5C55D7-51D3-4CC0-8623-4E890B486969}"/>
              </a:ext>
            </a:extLst>
          </p:cNvPr>
          <p:cNvSpPr txBox="1"/>
          <p:nvPr/>
        </p:nvSpPr>
        <p:spPr>
          <a:xfrm>
            <a:off x="270892" y="3910065"/>
            <a:ext cx="641905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sz="3200" b="1" dirty="0"/>
              <a:t>2. แผนภาพการต่อวงจร (</a:t>
            </a:r>
            <a:r>
              <a:rPr lang="en-US" sz="3200" b="1" dirty="0"/>
              <a:t>Circuit Schematic)</a:t>
            </a:r>
            <a:endParaRPr lang="th-TH" sz="3200" b="1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0E8F278-9EC5-47F2-982A-6112C08136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892" y="4451522"/>
            <a:ext cx="8231832" cy="2207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397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496709-3E4B-4DCF-990E-B381E1A56A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h-TH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73871FC-643F-4329-96FC-89AEB4090396}"/>
              </a:ext>
            </a:extLst>
          </p:cNvPr>
          <p:cNvSpPr txBox="1"/>
          <p:nvPr/>
        </p:nvSpPr>
        <p:spPr>
          <a:xfrm>
            <a:off x="179512" y="2482028"/>
            <a:ext cx="8964488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th-TH" b="1" dirty="0"/>
              <a:t>ข้อดีในการต่อจริง:</a:t>
            </a:r>
            <a:r>
              <a:rPr lang="th-TH" dirty="0"/>
              <a:t> ไอซีมาตรฐานตระกูล </a:t>
            </a:r>
            <a:r>
              <a:rPr lang="en-US" dirty="0"/>
              <a:t>TTL/CMOS </a:t>
            </a:r>
            <a:r>
              <a:rPr lang="th-TH" dirty="0"/>
              <a:t>เบอร์ </a:t>
            </a:r>
            <a:r>
              <a:rPr lang="th-TH" b="1" dirty="0"/>
              <a:t>74</a:t>
            </a:r>
            <a:r>
              <a:rPr lang="en-US" b="1" dirty="0"/>
              <a:t>HC32 (Quad 2-Input OR Gate)</a:t>
            </a:r>
            <a:r>
              <a:rPr lang="en-US" dirty="0"/>
              <a:t> </a:t>
            </a:r>
            <a:r>
              <a:rPr lang="th-TH" dirty="0"/>
              <a:t>มี </a:t>
            </a:r>
            <a:r>
              <a:rPr lang="en-US" dirty="0"/>
              <a:t>OR Gate </a:t>
            </a:r>
            <a:r>
              <a:rPr lang="th-TH" dirty="0"/>
              <a:t>แบบ 2-</a:t>
            </a:r>
            <a:r>
              <a:rPr lang="en-US" dirty="0"/>
              <a:t>Input </a:t>
            </a:r>
            <a:r>
              <a:rPr lang="th-TH" dirty="0"/>
              <a:t>บรรจุอยู่ภายในตัวถังทั้งหมด </a:t>
            </a:r>
            <a:r>
              <a:rPr lang="th-TH" b="1" dirty="0"/>
              <a:t>4 ตัว</a:t>
            </a:r>
            <a:r>
              <a:rPr lang="th-TH" dirty="0"/>
              <a:t> วงจรนี้ใช้เพียง 3 ตัว จึงสามารถใช้ </a:t>
            </a:r>
            <a:r>
              <a:rPr lang="th-TH" b="1" dirty="0"/>
              <a:t>ไอซี 74</a:t>
            </a:r>
            <a:r>
              <a:rPr lang="en-US" b="1" dirty="0"/>
              <a:t>HC32 </a:t>
            </a:r>
            <a:r>
              <a:rPr lang="th-TH" b="1" dirty="0"/>
              <a:t>เพียงตัวเดียว</a:t>
            </a:r>
            <a:r>
              <a:rPr lang="th-TH" dirty="0"/>
              <a:t> ต่อวงจรได้ครบทั้งระบบ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7B15DBD-AF0D-4F0A-9F06-08EACAA97F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274638"/>
            <a:ext cx="8231832" cy="220739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E40878A-84CF-4ACB-8528-A5C28BD5D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560" y="4111390"/>
            <a:ext cx="7632848" cy="2471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4692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8282851F-0841-44E6-89D6-008002072B1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06465" y="-603448"/>
            <a:ext cx="8718140" cy="2600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th-TH" altLang="th-TH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</a:br>
            <a:r>
              <a:rPr kumimoji="0" lang="th-TH" altLang="th-TH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3. </a:t>
            </a:r>
            <a:r>
              <a:rPr kumimoji="0" lang="th-TH" altLang="th-TH" sz="4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  <a:cs typeface="Angsana New" panose="02020603050405020304" pitchFamily="18" charset="-34"/>
              </a:rPr>
              <a:t>ตารางความจริงสรุป 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(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Truth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Table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 </a:t>
            </a:r>
            <a:r>
              <a:rPr kumimoji="0" lang="th-TH" altLang="th-TH" sz="2800" b="1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Summary</a:t>
            </a:r>
            <a:r>
              <a:rPr kumimoji="0" lang="th-TH" altLang="th-TH" sz="2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"/>
              </a:rPr>
              <a:t>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th-TH" altLang="th-TH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เนื่องจากมี 4 อินพุต ตารางความจริงเต็มจึงมีทั้งหมด </a:t>
            </a:r>
            <a:r>
              <a:rPr kumimoji="0" lang="th-TH" altLang="th-TH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2</a:t>
            </a:r>
            <a:r>
              <a:rPr kumimoji="0" lang="th-TH" altLang="th-TH" sz="5400" b="0" i="0" u="none" strike="noStrike" cap="none" normalizeH="0" baseline="3000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4</a:t>
            </a:r>
            <a:r>
              <a:rPr kumimoji="0" lang="th-TH" altLang="th-TH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</a:rPr>
              <a:t> = 16</a:t>
            </a:r>
            <a:r>
              <a:rPr kumimoji="0" lang="th-TH" altLang="th-TH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 </a:t>
            </a:r>
            <a:br>
              <a:rPr kumimoji="0" lang="th-TH" altLang="th-TH" sz="5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</a:br>
            <a:r>
              <a:rPr kumimoji="0" lang="th-TH" altLang="th-TH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Google Sans Text"/>
                <a:cs typeface="Angsana New" panose="02020603050405020304" pitchFamily="18" charset="-34"/>
              </a:rPr>
              <a:t>รูปแบบ โดยมีพฤติกรรมสรุปได้ดังนี้:</a:t>
            </a:r>
            <a:endParaRPr kumimoji="0" lang="th-TH" altLang="th-TH" sz="5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0F43554-292C-40E0-A909-E902002C30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915903"/>
              </p:ext>
            </p:extLst>
          </p:nvPr>
        </p:nvGraphicFramePr>
        <p:xfrm>
          <a:off x="106465" y="1877438"/>
          <a:ext cx="8931070" cy="484003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86214">
                  <a:extLst>
                    <a:ext uri="{9D8B030D-6E8A-4147-A177-3AD203B41FA5}">
                      <a16:colId xmlns:a16="http://schemas.microsoft.com/office/drawing/2014/main" val="938216495"/>
                    </a:ext>
                  </a:extLst>
                </a:gridCol>
                <a:gridCol w="1786214">
                  <a:extLst>
                    <a:ext uri="{9D8B030D-6E8A-4147-A177-3AD203B41FA5}">
                      <a16:colId xmlns:a16="http://schemas.microsoft.com/office/drawing/2014/main" val="2776219075"/>
                    </a:ext>
                  </a:extLst>
                </a:gridCol>
                <a:gridCol w="1786214">
                  <a:extLst>
                    <a:ext uri="{9D8B030D-6E8A-4147-A177-3AD203B41FA5}">
                      <a16:colId xmlns:a16="http://schemas.microsoft.com/office/drawing/2014/main" val="2512165632"/>
                    </a:ext>
                  </a:extLst>
                </a:gridCol>
                <a:gridCol w="1786214">
                  <a:extLst>
                    <a:ext uri="{9D8B030D-6E8A-4147-A177-3AD203B41FA5}">
                      <a16:colId xmlns:a16="http://schemas.microsoft.com/office/drawing/2014/main" val="3365896200"/>
                    </a:ext>
                  </a:extLst>
                </a:gridCol>
                <a:gridCol w="1786214">
                  <a:extLst>
                    <a:ext uri="{9D8B030D-6E8A-4147-A177-3AD203B41FA5}">
                      <a16:colId xmlns:a16="http://schemas.microsoft.com/office/drawing/2014/main" val="243532978"/>
                    </a:ext>
                  </a:extLst>
                </a:gridCol>
              </a:tblGrid>
              <a:tr h="1343691"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800" u="none" strike="noStrike" dirty="0">
                          <a:effectLst/>
                        </a:rPr>
                        <a:t>สถานะประตู </a:t>
                      </a:r>
                      <a:r>
                        <a:rPr lang="th-TH" sz="2400" u="none" strike="noStrike" dirty="0">
                          <a:effectLst/>
                        </a:rPr>
                        <a:t>(</a:t>
                      </a:r>
                      <a:r>
                        <a:rPr lang="en-US" sz="2400" u="none" strike="noStrike" dirty="0">
                          <a:effectLst/>
                        </a:rPr>
                        <a:t>FL,FR,RL,RR)</a:t>
                      </a:r>
                      <a:endParaRPr lang="en-US" sz="2800" b="1" i="0" u="none" strike="noStrike" dirty="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800" u="none" strike="noStrike">
                          <a:effectLst/>
                        </a:rPr>
                        <a:t>เอาต์พุต </a:t>
                      </a:r>
                      <a:r>
                        <a:rPr lang="en-US" sz="2800" u="none" strike="noStrike">
                          <a:effectLst/>
                        </a:rPr>
                        <a:t>X1​ (</a:t>
                      </a:r>
                      <a:r>
                        <a:rPr lang="th-TH" sz="2800" u="none" strike="noStrike">
                          <a:effectLst/>
                        </a:rPr>
                        <a:t>คู่หน้า)</a:t>
                      </a:r>
                      <a:endParaRPr lang="th-TH" sz="2800" b="1" i="0" u="none" strike="noStrike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800" u="none" strike="noStrike">
                          <a:effectLst/>
                        </a:rPr>
                        <a:t>เอาต์พุต </a:t>
                      </a:r>
                      <a:r>
                        <a:rPr lang="en-US" sz="2800" u="none" strike="noStrike">
                          <a:effectLst/>
                        </a:rPr>
                        <a:t>X2​ (</a:t>
                      </a:r>
                      <a:r>
                        <a:rPr lang="th-TH" sz="2800" u="none" strike="noStrike">
                          <a:effectLst/>
                        </a:rPr>
                        <a:t>คู่หลัง)</a:t>
                      </a:r>
                      <a:endParaRPr lang="th-TH" sz="2800" b="1" i="0" u="none" strike="noStrike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800" u="none" strike="noStrike">
                          <a:effectLst/>
                        </a:rPr>
                        <a:t>หลอดไฟเตือนหน้าปัด (</a:t>
                      </a:r>
                      <a:r>
                        <a:rPr lang="en-US" sz="2800" u="none" strike="noStrike">
                          <a:effectLst/>
                        </a:rPr>
                        <a:t>W)</a:t>
                      </a:r>
                      <a:endParaRPr lang="en-US" sz="2800" b="1" i="0" u="none" strike="noStrike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800" u="none" strike="noStrike">
                          <a:effectLst/>
                        </a:rPr>
                        <a:t>สภาวะ</a:t>
                      </a:r>
                      <a:endParaRPr lang="th-TH" sz="2800" b="1" i="0" u="none" strike="noStrike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4629374"/>
                  </a:ext>
                </a:extLst>
              </a:tr>
              <a:tr h="744541"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800" u="none" strike="noStrike" dirty="0">
                          <a:effectLst/>
                        </a:rPr>
                        <a:t>0, 0, 0, 0</a:t>
                      </a:r>
                      <a:endParaRPr lang="th-TH" sz="2800" b="1" i="0" u="none" strike="noStrike" dirty="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800" u="none" strike="noStrike">
                          <a:effectLst/>
                        </a:rPr>
                        <a:t>0</a:t>
                      </a:r>
                      <a:endParaRPr lang="th-TH" sz="2800" b="0" i="0" u="none" strike="noStrike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800" u="none" strike="noStrike">
                          <a:effectLst/>
                        </a:rPr>
                        <a:t>0</a:t>
                      </a:r>
                      <a:endParaRPr lang="th-TH" sz="2800" b="0" i="0" u="none" strike="noStrike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800" u="none" strike="noStrike">
                          <a:effectLst/>
                        </a:rPr>
                        <a:t>0 (ดับ)</a:t>
                      </a:r>
                      <a:endParaRPr lang="th-TH" sz="2800" b="1" i="0" u="none" strike="noStrike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800" u="none" strike="noStrike" dirty="0">
                          <a:effectLst/>
                        </a:rPr>
                        <a:t>ประตูปิดสนิททั้ง 4 บาน (ปลอดภัย)</a:t>
                      </a:r>
                      <a:endParaRPr lang="th-TH" sz="2800" b="0" i="0" u="none" strike="noStrike" dirty="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739306"/>
                  </a:ext>
                </a:extLst>
              </a:tr>
              <a:tr h="428339"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800" u="none" strike="noStrike">
                          <a:effectLst/>
                        </a:rPr>
                        <a:t>มีบานใดบานหนึ่งเป็น 1</a:t>
                      </a:r>
                      <a:endParaRPr lang="th-TH" sz="2800" b="1" i="0" u="none" strike="noStrike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800" u="none" strike="noStrike" dirty="0">
                          <a:effectLst/>
                        </a:rPr>
                        <a:t>มีฝั่งใดฝั่งหนึ่งเป็น 1</a:t>
                      </a:r>
                      <a:endParaRPr lang="th-TH" sz="2800" b="0" i="0" u="none" strike="noStrike" dirty="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800" u="none" strike="noStrike">
                          <a:effectLst/>
                        </a:rPr>
                        <a:t>มีฝั่งใดฝั่งหนึ่งเป็น 1</a:t>
                      </a:r>
                      <a:endParaRPr lang="th-TH" sz="2800" b="0" i="0" u="none" strike="noStrike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800" u="none" strike="noStrike">
                          <a:effectLst/>
                        </a:rPr>
                        <a:t>1 (ติด)</a:t>
                      </a:r>
                      <a:endParaRPr lang="th-TH" sz="2800" b="1" i="0" u="none" strike="noStrike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800" u="none" strike="noStrike">
                          <a:effectLst/>
                        </a:rPr>
                        <a:t>มีประตูเปิดอยู่ 1 บาน -&gt; ไฟเตือนติด</a:t>
                      </a:r>
                      <a:endParaRPr lang="th-TH" sz="2800" b="0" i="0" u="none" strike="noStrike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0673189"/>
                  </a:ext>
                </a:extLst>
              </a:tr>
              <a:tr h="1343691"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800" u="none" strike="noStrike" dirty="0">
                          <a:effectLst/>
                        </a:rPr>
                        <a:t>เปิด 2 ถึง 4 บานพร้อมกัน</a:t>
                      </a:r>
                      <a:endParaRPr lang="th-TH" sz="2800" b="1" i="0" u="none" strike="noStrike" dirty="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800" u="none" strike="noStrike" dirty="0">
                          <a:effectLst/>
                        </a:rPr>
                        <a:t>1</a:t>
                      </a:r>
                      <a:endParaRPr lang="th-TH" sz="2800" b="0" i="0" u="none" strike="noStrike" dirty="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800" u="none" strike="noStrike" dirty="0">
                          <a:effectLst/>
                        </a:rPr>
                        <a:t>1</a:t>
                      </a:r>
                      <a:endParaRPr lang="th-TH" sz="2800" b="0" i="0" u="none" strike="noStrike" dirty="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800" u="none" strike="noStrike" dirty="0">
                          <a:effectLst/>
                        </a:rPr>
                        <a:t>1 (ติด)</a:t>
                      </a:r>
                      <a:endParaRPr lang="th-TH" sz="2800" b="1" i="0" u="none" strike="noStrike" dirty="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th-TH" sz="2800" u="none" strike="noStrike" dirty="0">
                          <a:effectLst/>
                        </a:rPr>
                        <a:t>มีประตูเปิดหลายบาน -&gt;</a:t>
                      </a:r>
                      <a:r>
                        <a:rPr lang="en-US" sz="2800" u="none" strike="noStrike" dirty="0">
                          <a:effectLst/>
                        </a:rPr>
                        <a:t>w</a:t>
                      </a:r>
                      <a:r>
                        <a:rPr lang="th-TH" sz="2800" u="none" strike="noStrike" dirty="0">
                          <a:effectLst/>
                        </a:rPr>
                        <a:t>ไฟเตือนติด</a:t>
                      </a:r>
                      <a:endParaRPr lang="th-TH" sz="2800" b="0" i="0" u="none" strike="noStrike" dirty="0">
                        <a:solidFill>
                          <a:srgbClr val="1F1F1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67784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083751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7DA89-EAE5-4BB6-B922-DF5DB2EEE1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368" y="836712"/>
            <a:ext cx="8291264" cy="4392488"/>
          </a:xfrm>
        </p:spPr>
        <p:txBody>
          <a:bodyPr>
            <a:normAutofit fontScale="90000"/>
          </a:bodyPr>
          <a:lstStyle/>
          <a:p>
            <a:r>
              <a:rPr lang="th-TH" dirty="0"/>
              <a:t>รายละเอียดรายงาน ที่เพิ่มเติมจากที่ให้ไว้</a:t>
            </a:r>
            <a:br>
              <a:rPr lang="th-TH" dirty="0"/>
            </a:br>
            <a:r>
              <a:rPr lang="th-TH" dirty="0"/>
              <a:t>ยกตัวอย่างการใช้วงจร</a:t>
            </a:r>
            <a:r>
              <a:rPr lang="en-US" dirty="0"/>
              <a:t>gate </a:t>
            </a:r>
            <a:r>
              <a:rPr lang="th-TH" dirty="0"/>
              <a:t>ต่างๆ มาเป็นตัวอย่างอย่างน้อย 1 ตัวอย่าง</a:t>
            </a:r>
            <a:br>
              <a:rPr lang="th-TH" dirty="0"/>
            </a:br>
            <a:r>
              <a:rPr lang="th-TH" dirty="0"/>
              <a:t>แนะนำให้ใช้ </a:t>
            </a:r>
            <a:r>
              <a:rPr lang="en-US" dirty="0"/>
              <a:t>ai </a:t>
            </a:r>
            <a:r>
              <a:rPr lang="th-TH" dirty="0"/>
              <a:t>ช่วย </a:t>
            </a:r>
            <a:br>
              <a:rPr lang="th-TH" dirty="0"/>
            </a:br>
            <a:r>
              <a:rPr lang="th-TH" dirty="0"/>
              <a:t>ตัวอย่างการถาม </a:t>
            </a:r>
            <a:r>
              <a:rPr lang="en-US" dirty="0"/>
              <a:t>ai</a:t>
            </a:r>
            <a:br>
              <a:rPr lang="en-US" dirty="0"/>
            </a:br>
            <a:r>
              <a:rPr lang="th-TH" dirty="0"/>
              <a:t>เช่น  มีตัวอย่างอื่นๆ เกี่ยวกับการนำ วงจร </a:t>
            </a:r>
            <a:r>
              <a:rPr lang="en-US" dirty="0"/>
              <a:t>gate </a:t>
            </a:r>
            <a:r>
              <a:rPr lang="th-TH" dirty="0"/>
              <a:t>ต่างๆ ไปใช้งานในครัวเรือนหรือ</a:t>
            </a:r>
            <a:r>
              <a:rPr lang="th-TH" dirty="0" err="1"/>
              <a:t>อุต</a:t>
            </a:r>
            <a:r>
              <a:rPr lang="th-TH" dirty="0"/>
              <a:t>สหกรรมขนาดย่อม</a:t>
            </a:r>
          </a:p>
        </p:txBody>
      </p:sp>
    </p:spTree>
    <p:extLst>
      <p:ext uri="{BB962C8B-B14F-4D97-AF65-F5344CB8AC3E}">
        <p14:creationId xmlns:p14="http://schemas.microsoft.com/office/powerpoint/2010/main" val="2347410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884</TotalTime>
  <Words>1000</Words>
  <Application>Microsoft Office PowerPoint</Application>
  <PresentationFormat>On-screen Show (4:3)</PresentationFormat>
  <Paragraphs>106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Google Sans</vt:lpstr>
      <vt:lpstr>Google Sans Text</vt:lpstr>
      <vt:lpstr>Office Theme</vt:lpstr>
      <vt:lpstr>PowerPoint Presentation</vt:lpstr>
      <vt:lpstr>ตัวอย่าง การใช้ลอจิกเกตพื้นฐานต่างๆ (AND, OR, NOT etc… ที่ศึกษาในวันนี้</vt:lpstr>
      <vt:lpstr>ตัวอย่าง การใช้ลอจิกเกตพื้นฐานต่างๆ (AND, OR, NOT etc…)</vt:lpstr>
      <vt:lpstr>ระบบไฟเตือนประตูปิดไม่สนิทในรถยนต์ </vt:lpstr>
      <vt:lpstr>ระบบไฟเตือนประตูปิดไม่สนิทในรถยนต์ </vt:lpstr>
      <vt:lpstr>ระบบไฟเตือนประตูปิดไม่สนิทในรถยนต์ </vt:lpstr>
      <vt:lpstr>ระบบไฟเตือนประตูปิดไม่สนิทในรถยนต์ </vt:lpstr>
      <vt:lpstr>ระบบไฟเตือนประตูปิดไม่สนิทในรถยนต์ </vt:lpstr>
      <vt:lpstr>ระบบไฟเตือนประตูปิดไม่สนิทในรถยนต์ </vt:lpstr>
      <vt:lpstr>PowerPoint Presentation</vt:lpstr>
      <vt:lpstr> 3. ตารางความจริงสรุป (Truth Table Summary) เนื่องจากมี 4 อินพุต ตารางความจริงเต็มจึงมีทั้งหมด 24 = 16  รูปแบบ โดยมีพฤติกรรมสรุปได้ดังนี้:</vt:lpstr>
      <vt:lpstr>รายละเอียดรายงาน ที่เพิ่มเติมจากที่ให้ไว้ ยกตัวอย่างการใช้วงจรgate ต่างๆ มาเป็นตัวอย่างอย่างน้อย 1 ตัวอย่าง แนะนำให้ใช้ ai ช่วย  ตัวอย่างการถาม ai เช่น  มีตัวอย่างอื่นๆ เกี่ยวกับการนำ วงจร gate ต่างๆ ไปใช้งานในครัวเรือนหรืออุตสหกรรมขนาดย่อม</vt:lpstr>
    </vt:vector>
  </TitlesOfParts>
  <Company>www.easyosteam.com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KKD Windows7 V.11_x64</dc:creator>
  <cp:lastModifiedBy>Computer</cp:lastModifiedBy>
  <cp:revision>120</cp:revision>
  <dcterms:created xsi:type="dcterms:W3CDTF">2021-10-15T11:35:13Z</dcterms:created>
  <dcterms:modified xsi:type="dcterms:W3CDTF">2026-09-12T22:12:15Z</dcterms:modified>
</cp:coreProperties>
</file>