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73" r:id="rId2"/>
    <p:sldId id="291" r:id="rId3"/>
    <p:sldId id="256" r:id="rId4"/>
    <p:sldId id="257" r:id="rId5"/>
    <p:sldId id="258" r:id="rId6"/>
    <p:sldId id="259" r:id="rId7"/>
    <p:sldId id="268" r:id="rId8"/>
    <p:sldId id="260" r:id="rId9"/>
    <p:sldId id="297" r:id="rId10"/>
    <p:sldId id="298" r:id="rId11"/>
    <p:sldId id="299" r:id="rId12"/>
    <p:sldId id="300" r:id="rId13"/>
    <p:sldId id="285" r:id="rId14"/>
    <p:sldId id="286" r:id="rId15"/>
    <p:sldId id="287" r:id="rId16"/>
    <p:sldId id="288" r:id="rId17"/>
    <p:sldId id="289" r:id="rId18"/>
    <p:sldId id="290" r:id="rId19"/>
    <p:sldId id="292" r:id="rId20"/>
    <p:sldId id="272" r:id="rId21"/>
    <p:sldId id="274" r:id="rId22"/>
    <p:sldId id="275" r:id="rId23"/>
    <p:sldId id="276" r:id="rId24"/>
    <p:sldId id="277" r:id="rId25"/>
    <p:sldId id="278" r:id="rId26"/>
    <p:sldId id="261" r:id="rId27"/>
    <p:sldId id="262" r:id="rId28"/>
    <p:sldId id="263" r:id="rId29"/>
    <p:sldId id="313" r:id="rId30"/>
    <p:sldId id="301" r:id="rId31"/>
    <p:sldId id="302" r:id="rId32"/>
    <p:sldId id="303" r:id="rId33"/>
    <p:sldId id="304" r:id="rId34"/>
    <p:sldId id="305" r:id="rId35"/>
    <p:sldId id="307" r:id="rId36"/>
    <p:sldId id="308" r:id="rId37"/>
    <p:sldId id="309" r:id="rId38"/>
    <p:sldId id="310" r:id="rId39"/>
    <p:sldId id="306" r:id="rId40"/>
    <p:sldId id="311" r:id="rId41"/>
    <p:sldId id="312" r:id="rId42"/>
    <p:sldId id="265" r:id="rId43"/>
    <p:sldId id="284" r:id="rId44"/>
    <p:sldId id="266" r:id="rId45"/>
    <p:sldId id="267" r:id="rId46"/>
    <p:sldId id="280" r:id="rId47"/>
    <p:sldId id="281" r:id="rId48"/>
    <p:sldId id="282" r:id="rId49"/>
    <p:sldId id="283" r:id="rId50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80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D8B4D-691A-430A-9E34-459CC2F68D09}" type="datetimeFigureOut">
              <a:rPr lang="th-TH" smtClean="0"/>
              <a:t>06/09/69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03ACAB-DD5A-4E01-A753-CE9E1BEBD9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6033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3ACAB-DD5A-4E01-A753-CE9E1BEBD9BA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8696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C095B-1091-42F3-BB77-15D1A0869A97}" type="slidenum">
              <a:rPr lang="th-TH" smtClean="0"/>
              <a:t>25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75753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06/09/69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48648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06/09/69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69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06/09/69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7617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06/09/69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5683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06/09/69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5898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06/09/69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61659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06/09/69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8579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06/09/69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46332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06/09/69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10618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06/09/69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93653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06/09/69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85566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0FBE5-83A6-4EC8-8460-E6146571E55B}" type="datetimeFigureOut">
              <a:rPr lang="th-TH" smtClean="0"/>
              <a:t>06/09/69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3520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08" y="-40590"/>
            <a:ext cx="9117799" cy="138499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chemeClr val="bg1"/>
                </a:solidFill>
              </a:rPr>
              <a:t>วงจรพัลส์เบื้องต้น</a:t>
            </a:r>
            <a:r>
              <a:rPr lang="en-US" sz="4800" b="1" dirty="0"/>
              <a:t> </a:t>
            </a:r>
            <a:r>
              <a:rPr lang="en-US" sz="3600" b="1" dirty="0"/>
              <a:t>(Pulse Circuit)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</a:rPr>
              <a:t>ตัวอย่าง การใช้ลอจิกเกตพื้นฐานต่าง</a:t>
            </a:r>
            <a:r>
              <a:rPr lang="th-TH" sz="2400" b="1" dirty="0">
                <a:solidFill>
                  <a:schemeClr val="bg1"/>
                </a:solidFill>
              </a:rPr>
              <a:t>ๆ (</a:t>
            </a:r>
            <a:r>
              <a:rPr lang="en-US" sz="2400" b="1" dirty="0">
                <a:solidFill>
                  <a:schemeClr val="bg1"/>
                </a:solidFill>
              </a:rPr>
              <a:t>AND, OR, NOT </a:t>
            </a:r>
            <a:r>
              <a:rPr lang="en-US" sz="2400" b="1" dirty="0" err="1">
                <a:solidFill>
                  <a:schemeClr val="bg1"/>
                </a:solidFill>
              </a:rPr>
              <a:t>etc</a:t>
            </a:r>
            <a:r>
              <a:rPr lang="en-US" sz="2400" b="1" dirty="0">
                <a:solidFill>
                  <a:schemeClr val="bg1"/>
                </a:solidFill>
              </a:rPr>
              <a:t>…)</a:t>
            </a:r>
            <a:endParaRPr lang="th-TH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2268CD-173B-4728-BF64-EAF8697E8B78}"/>
              </a:ext>
            </a:extLst>
          </p:cNvPr>
          <p:cNvSpPr txBox="1"/>
          <p:nvPr/>
        </p:nvSpPr>
        <p:spPr>
          <a:xfrm>
            <a:off x="3949483" y="3365285"/>
            <a:ext cx="5218202" cy="52322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r>
              <a:rPr lang="th-TH" dirty="0">
                <a:solidFill>
                  <a:srgbClr val="FFFF00"/>
                </a:solidFill>
              </a:rPr>
              <a:t>https://logic.ly/demo/</a:t>
            </a:r>
          </a:p>
        </p:txBody>
      </p:sp>
      <p:pic>
        <p:nvPicPr>
          <p:cNvPr id="2050" name="Picture 2" descr="ระบบควบคุมในงานอุตสาหกรรมยุคดิจิทัล มีอะไรต้องรู้บ้าง ?">
            <a:extLst>
              <a:ext uri="{FF2B5EF4-FFF2-40B4-BE49-F238E27FC236}">
                <a16:creationId xmlns:a16="http://schemas.microsoft.com/office/drawing/2014/main" id="{4D21CE37-6D1B-405A-914C-62693516A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3" y="1371778"/>
            <a:ext cx="3922060" cy="2010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ระบบบรรจุภัณฑ์ Slit Coil อัตโนมัติ | FHOPE">
            <a:extLst>
              <a:ext uri="{FF2B5EF4-FFF2-40B4-BE49-F238E27FC236}">
                <a16:creationId xmlns:a16="http://schemas.microsoft.com/office/drawing/2014/main" id="{D331E867-E5B7-4C7F-B6FC-C9533042A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0" y="3365284"/>
            <a:ext cx="3919423" cy="3492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ตรวจสอบระบบไฟฟ้าประจำปี PM ระบบไฟฟ้า โดยวิศวกร ลดสูงสุด 40%">
            <a:extLst>
              <a:ext uri="{FF2B5EF4-FFF2-40B4-BE49-F238E27FC236}">
                <a16:creationId xmlns:a16="http://schemas.microsoft.com/office/drawing/2014/main" id="{D9D990AC-01A0-43CB-A629-6D88436BD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483" y="1371779"/>
            <a:ext cx="5218203" cy="2010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Tang Enterprised">
            <a:extLst>
              <a:ext uri="{FF2B5EF4-FFF2-40B4-BE49-F238E27FC236}">
                <a16:creationId xmlns:a16="http://schemas.microsoft.com/office/drawing/2014/main" id="{22E38727-859B-4250-9FAD-4E07C2631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838" y="3848748"/>
            <a:ext cx="5261848" cy="3009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830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86CF2-8D02-4EE1-BDD7-9703DFDA7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0946"/>
            <a:ext cx="8229600" cy="114300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th-TH" b="1" dirty="0"/>
              <a:t>วงจรพัลส์ (</a:t>
            </a:r>
            <a:r>
              <a:rPr lang="en-US" b="1" dirty="0"/>
              <a:t>Pulse Circuit)</a:t>
            </a:r>
            <a:r>
              <a:rPr lang="en-US" dirty="0"/>
              <a:t> </a:t>
            </a:r>
            <a:endParaRPr lang="th-T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1592E-84F8-4F1C-8CFC-78161126C2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84784"/>
            <a:ext cx="8686800" cy="48531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h-TH" sz="3500" b="1" dirty="0">
                <a:solidFill>
                  <a:srgbClr val="002060"/>
                </a:solidFill>
              </a:rPr>
              <a:t>คือ วงจรอิเล็กทรอนิกส์ที่ทำหน้าที่</a:t>
            </a:r>
            <a:r>
              <a:rPr lang="th-TH" sz="3500" b="1" u="sng" dirty="0">
                <a:solidFill>
                  <a:srgbClr val="FF0000"/>
                </a:solidFill>
              </a:rPr>
              <a:t>กำเนิด</a:t>
            </a:r>
            <a:r>
              <a:rPr lang="th-TH" sz="3500" b="1" dirty="0">
                <a:solidFill>
                  <a:srgbClr val="002060"/>
                </a:solidFill>
              </a:rPr>
              <a:t> </a:t>
            </a:r>
            <a:r>
              <a:rPr lang="th-TH" sz="3500" b="1" u="sng" dirty="0">
                <a:solidFill>
                  <a:srgbClr val="002060"/>
                </a:solidFill>
              </a:rPr>
              <a:t>ดัดแปลง</a:t>
            </a:r>
            <a:r>
              <a:rPr lang="th-TH" sz="3500" b="1" dirty="0">
                <a:solidFill>
                  <a:srgbClr val="002060"/>
                </a:solidFill>
              </a:rPr>
              <a:t> หรือ</a:t>
            </a:r>
            <a:r>
              <a:rPr lang="th-TH" sz="3500" b="1" u="sng" dirty="0">
                <a:solidFill>
                  <a:srgbClr val="00B050"/>
                </a:solidFill>
              </a:rPr>
              <a:t>ประมวลผลสัญญาณแรงดัน</a:t>
            </a:r>
            <a:r>
              <a:rPr lang="th-TH" sz="3500" b="1" dirty="0">
                <a:solidFill>
                  <a:srgbClr val="002060"/>
                </a:solidFill>
              </a:rPr>
              <a:t>หรือ</a:t>
            </a:r>
            <a:r>
              <a:rPr lang="th-TH" sz="3500" b="1" u="sng" dirty="0">
                <a:solidFill>
                  <a:schemeClr val="accent6">
                    <a:lumMod val="75000"/>
                  </a:schemeClr>
                </a:solidFill>
              </a:rPr>
              <a:t>กระแสไฟฟ้าที่มีลักษณะเปลี่ยนแปลงระดับอย่างรวดเร็ว</a:t>
            </a:r>
            <a:r>
              <a:rPr lang="th-TH" sz="3500" b="1" u="sng" dirty="0">
                <a:solidFill>
                  <a:srgbClr val="002060"/>
                </a:solidFill>
              </a:rPr>
              <a:t>เ</a:t>
            </a:r>
            <a:r>
              <a:rPr lang="th-TH" sz="3500" b="1" dirty="0">
                <a:solidFill>
                  <a:srgbClr val="002060"/>
                </a:solidFill>
              </a:rPr>
              <a:t>ป็นคาบเวลาสั้นๆ (</a:t>
            </a:r>
            <a:r>
              <a:rPr lang="en-US" sz="3500" b="1" dirty="0">
                <a:solidFill>
                  <a:srgbClr val="002060"/>
                </a:solidFill>
              </a:rPr>
              <a:t>Pulse Waveform) </a:t>
            </a:r>
            <a:endParaRPr lang="th-TH" sz="35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th-TH" sz="3000" b="1" dirty="0"/>
              <a:t>เช่น สัญญาณสี่เหลี่ยม (</a:t>
            </a:r>
            <a:r>
              <a:rPr lang="en-US" sz="3000" b="1" dirty="0"/>
              <a:t>Square Wave) </a:t>
            </a:r>
            <a:r>
              <a:rPr lang="th-TH" sz="3000" b="1" dirty="0"/>
              <a:t>ซึ่งใช้เป็นสัญญาณนาฬิกา (</a:t>
            </a:r>
            <a:r>
              <a:rPr lang="en-US" sz="3000" b="1" dirty="0"/>
              <a:t>Clock),</a:t>
            </a:r>
          </a:p>
          <a:p>
            <a:pPr marL="0" indent="0">
              <a:buNone/>
            </a:pPr>
            <a:endParaRPr lang="th-TH" dirty="0"/>
          </a:p>
          <a:p>
            <a:pPr marL="0" indent="0">
              <a:buNone/>
            </a:pPr>
            <a:endParaRPr lang="th-TH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th-TH" sz="3500" b="1" dirty="0"/>
          </a:p>
          <a:p>
            <a:pPr marL="0" indent="0">
              <a:buNone/>
            </a:pPr>
            <a:r>
              <a:rPr lang="th-TH" sz="3500" b="1" dirty="0"/>
              <a:t>สัญญาณทริกเกอร์ (</a:t>
            </a:r>
            <a:r>
              <a:rPr lang="en-US" sz="3500" b="1" dirty="0"/>
              <a:t>Trigger), </a:t>
            </a:r>
            <a:r>
              <a:rPr lang="th-TH" sz="3500" b="1" dirty="0"/>
              <a:t>หรือสัญญาณควบคุมระบบดิจิทัล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0BA7805-D67D-413A-BEC2-99734114C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34" y="3438128"/>
            <a:ext cx="3556012" cy="144016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074" name="Picture 2" descr="เปิดใช้งานระบบทริกเกอร์สัญญาณเตือนไฟไหม้ที่ติดตั้งบนผนังอาคาร ภาพถ่ายฉากการกระทำของมนุษย์มุ่งเน้นเลือก ภาพสต็อก 2675364117 | Shutterstock">
            <a:extLst>
              <a:ext uri="{FF2B5EF4-FFF2-40B4-BE49-F238E27FC236}">
                <a16:creationId xmlns:a16="http://schemas.microsoft.com/office/drawing/2014/main" id="{98ACDF39-645F-48C5-B25B-C75DFA386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798" y="3438128"/>
            <a:ext cx="4336345" cy="159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348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47864" y="81769"/>
            <a:ext cx="2106667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วงจรพัลส์เบื้องต้น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292132" y="836712"/>
            <a:ext cx="885186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/>
              <a:t>           วงจรพัลส์เป็นวงจร</a:t>
            </a:r>
            <a:r>
              <a:rPr lang="th-TH" sz="3200" dirty="0">
                <a:solidFill>
                  <a:srgbClr val="00B050"/>
                </a:solidFill>
              </a:rPr>
              <a:t>ที่  กำเนิดรูปคลื่นพัลส์ </a:t>
            </a:r>
            <a:r>
              <a:rPr lang="th-TH" sz="3200" dirty="0">
                <a:solidFill>
                  <a:srgbClr val="7030A0"/>
                </a:solidFill>
              </a:rPr>
              <a:t>หรือรูปคลื่นสี่เหลี่ยม </a:t>
            </a:r>
            <a:r>
              <a:rPr lang="th-TH" sz="3200" dirty="0"/>
              <a:t>ซึ่งขนาด</a:t>
            </a:r>
            <a:r>
              <a:rPr lang="th-TH" sz="3200" dirty="0">
                <a:solidFill>
                  <a:srgbClr val="002060"/>
                </a:solidFill>
              </a:rPr>
              <a:t>และ</a:t>
            </a:r>
            <a:r>
              <a:rPr lang="th-TH" sz="3200" b="1" u="sng" dirty="0">
                <a:solidFill>
                  <a:srgbClr val="002060"/>
                </a:solidFill>
              </a:rPr>
              <a:t>ความถี่ของรูปคลื่นที่เกิดขึ้นสามารถกำหนดได้ตามที่เราออกแบบใช้</a:t>
            </a:r>
            <a:r>
              <a:rPr lang="th-TH" sz="3200" b="1" u="sng" dirty="0">
                <a:solidFill>
                  <a:schemeClr val="accent6">
                    <a:lumMod val="75000"/>
                  </a:schemeClr>
                </a:solidFill>
              </a:rPr>
              <a:t>งาน </a:t>
            </a:r>
            <a:r>
              <a:rPr lang="th-TH" sz="3200" dirty="0"/>
              <a:t>รูปคลื่นที่เกิดจากวงจรพัลส์สามารถนำไปใช้ในการควบคุมการทำงานของวงจรทางดิจิตอลได้ </a:t>
            </a:r>
            <a:r>
              <a:rPr lang="th-TH" sz="3200" u="sng" dirty="0">
                <a:solidFill>
                  <a:srgbClr val="FF0000"/>
                </a:solidFill>
              </a:rPr>
              <a:t>เรียกสัญญาณนี้ว่า“สัญญาณนาฬิกา</a:t>
            </a:r>
            <a:r>
              <a:rPr lang="th-TH" sz="3200" dirty="0"/>
              <a:t>” </a:t>
            </a:r>
            <a:r>
              <a:rPr lang="th-TH" sz="2000" dirty="0"/>
              <a:t>(</a:t>
            </a:r>
            <a:r>
              <a:rPr lang="en-US" sz="2000" dirty="0"/>
              <a:t>Clock Pulse)</a:t>
            </a:r>
            <a:endParaRPr lang="th-TH" dirty="0"/>
          </a:p>
        </p:txBody>
      </p:sp>
      <p:sp>
        <p:nvSpPr>
          <p:cNvPr id="6" name="Rectangle 5"/>
          <p:cNvSpPr/>
          <p:nvPr/>
        </p:nvSpPr>
        <p:spPr>
          <a:xfrm>
            <a:off x="611560" y="2957406"/>
            <a:ext cx="70385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คุณลักษณะของสัญญาณพัลส์</a:t>
            </a:r>
          </a:p>
          <a:p>
            <a:r>
              <a:rPr lang="th-TH" dirty="0">
                <a:solidFill>
                  <a:srgbClr val="00B0F0"/>
                </a:solidFill>
              </a:rPr>
              <a:t>สัญญาณพัลส์ </a:t>
            </a:r>
            <a:r>
              <a:rPr lang="th-TH" dirty="0">
                <a:solidFill>
                  <a:srgbClr val="002060"/>
                </a:solidFill>
              </a:rPr>
              <a:t>เป็นสัญญาณที่เกิดขึ้นซ้ำๆกันโดยมีการเปลี่ยนแปลงจาก</a:t>
            </a:r>
            <a:r>
              <a:rPr lang="th-TH" dirty="0">
                <a:solidFill>
                  <a:srgbClr val="FF0000"/>
                </a:solidFill>
              </a:rPr>
              <a:t>ระดับลอจิก 0ไปเป็นลอจิก 1 </a:t>
            </a:r>
            <a:r>
              <a:rPr lang="th-TH" dirty="0"/>
              <a:t>และเปลี่ยนจากระดับลอจิก 1 เป็นระดับลอจิก 0 เปลี่ยนวนซ้ำๆเช่นนี้ต่อเนื่องกันไป</a:t>
            </a:r>
          </a:p>
          <a:p>
            <a:r>
              <a:rPr lang="th-TH" dirty="0"/>
              <a:t>แสดงดังรูป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5104459"/>
            <a:ext cx="6408712" cy="15456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508454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170" y="3025558"/>
            <a:ext cx="6867525" cy="27813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Rectangle 4"/>
          <p:cNvSpPr/>
          <p:nvPr/>
        </p:nvSpPr>
        <p:spPr>
          <a:xfrm>
            <a:off x="395536" y="318135"/>
            <a:ext cx="849694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/>
              <a:t>คุณลักษณะของสัญญาณพัลส์</a:t>
            </a:r>
          </a:p>
          <a:p>
            <a:r>
              <a:rPr lang="th-TH" sz="3200" dirty="0">
                <a:solidFill>
                  <a:srgbClr val="002060"/>
                </a:solidFill>
              </a:rPr>
              <a:t>สัญญาณพัลส์ เป็นสัญญาณที่เกิดขึ้นซ้ำๆ</a:t>
            </a:r>
            <a:r>
              <a:rPr lang="th-TH" sz="3200" dirty="0"/>
              <a:t>กันโดยมีการเปลี่ยนแปลงจากระดับลอจิก 0ไปเป็นลอจิก 1 และเปลี่ยนจากระดับลอจิก 1 เป็นระดับลอจิก 0 เปลี่ยนวนซ้ำๆเช่นนี้ต่อเนื่องกันไปแสดงดังรูป</a:t>
            </a:r>
          </a:p>
        </p:txBody>
      </p:sp>
      <p:sp>
        <p:nvSpPr>
          <p:cNvPr id="4" name="Rectangle 3"/>
          <p:cNvSpPr/>
          <p:nvPr/>
        </p:nvSpPr>
        <p:spPr>
          <a:xfrm>
            <a:off x="3707904" y="6011241"/>
            <a:ext cx="15680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สัญญาณพัลส์</a:t>
            </a:r>
          </a:p>
        </p:txBody>
      </p:sp>
    </p:spTree>
    <p:extLst>
      <p:ext uri="{BB962C8B-B14F-4D97-AF65-F5344CB8AC3E}">
        <p14:creationId xmlns:p14="http://schemas.microsoft.com/office/powerpoint/2010/main" val="3656325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687561"/>
            <a:ext cx="8496944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Pulse</a:t>
            </a:r>
            <a:r>
              <a:rPr lang="en-US" sz="3200" dirty="0"/>
              <a:t> (</a:t>
            </a:r>
            <a:r>
              <a:rPr lang="th-TH" sz="3200" dirty="0"/>
              <a:t>อ่านว่า : พัลส์) </a:t>
            </a:r>
            <a:r>
              <a:rPr lang="th-TH" sz="3200" b="1" dirty="0"/>
              <a:t>คือสัญญาณทางไฟฟ้าที่มีรูปร่างหรือลักษณะเป็นคลื่นรูปสี่เหลี่ยม (</a:t>
            </a:r>
            <a:r>
              <a:rPr lang="en-US" sz="3200" b="1" dirty="0"/>
              <a:t>Square wave)</a:t>
            </a:r>
            <a:r>
              <a:rPr lang="en-US" sz="3200" dirty="0"/>
              <a:t> </a:t>
            </a:r>
            <a:r>
              <a:rPr lang="th-TH" sz="3200" dirty="0">
                <a:solidFill>
                  <a:srgbClr val="FF0000"/>
                </a:solidFill>
              </a:rPr>
              <a:t>ที่มีอยู่สองสภาวะคือ </a:t>
            </a:r>
            <a:r>
              <a:rPr lang="en-US" sz="3200" dirty="0">
                <a:solidFill>
                  <a:srgbClr val="FF0000"/>
                </a:solidFill>
              </a:rPr>
              <a:t>high </a:t>
            </a:r>
            <a:r>
              <a:rPr lang="th-TH" sz="3200" dirty="0">
                <a:solidFill>
                  <a:srgbClr val="FF0000"/>
                </a:solidFill>
              </a:rPr>
              <a:t>และ </a:t>
            </a:r>
            <a:r>
              <a:rPr lang="en-US" sz="3200" dirty="0">
                <a:solidFill>
                  <a:srgbClr val="FF0000"/>
                </a:solidFill>
              </a:rPr>
              <a:t>low </a:t>
            </a:r>
            <a:r>
              <a:rPr lang="th-TH" sz="3200" dirty="0">
                <a:solidFill>
                  <a:srgbClr val="FF0000"/>
                </a:solidFill>
              </a:rPr>
              <a:t>ซ้ำกันไป</a:t>
            </a:r>
            <a:r>
              <a:rPr lang="th-TH" sz="3200" dirty="0">
                <a:solidFill>
                  <a:srgbClr val="002060"/>
                </a:solidFill>
              </a:rPr>
              <a:t>เรื่อยๆ สัญญาณ </a:t>
            </a:r>
            <a:r>
              <a:rPr lang="en-US" sz="3200" dirty="0">
                <a:solidFill>
                  <a:srgbClr val="002060"/>
                </a:solidFill>
              </a:rPr>
              <a:t>pulse </a:t>
            </a:r>
            <a:r>
              <a:rPr lang="th-TH" sz="3200" dirty="0">
                <a:solidFill>
                  <a:srgbClr val="002060"/>
                </a:solidFill>
              </a:rPr>
              <a:t>เป็นสัญญาณทางไฟฟ้าที่อยู่รอบๆตัวเรามาอย่างยาวนาน</a:t>
            </a:r>
            <a:r>
              <a:rPr lang="th-TH" sz="3200" dirty="0"/>
              <a:t>เพราะ </a:t>
            </a:r>
            <a:r>
              <a:rPr lang="en-US" sz="3200" dirty="0"/>
              <a:t>pulse </a:t>
            </a:r>
            <a:r>
              <a:rPr lang="th-TH" sz="3200" dirty="0"/>
              <a:t>เป็นสัญญาณที่อยู่ในอุปกรณ์ดิจิตอลทุกชนิดและ</a:t>
            </a:r>
          </a:p>
          <a:p>
            <a:r>
              <a:rPr lang="th-TH" b="1" dirty="0">
                <a:solidFill>
                  <a:schemeClr val="accent4">
                    <a:lumMod val="50000"/>
                  </a:schemeClr>
                </a:solidFill>
              </a:rPr>
              <a:t>           ยังถูกประยุกต์ใช้ในอีกหลายรูปแบบไม่ว่าจะ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</a:rPr>
              <a:t>เป็น การใช้เป็นสัญญาณนาฬิกาใน</a:t>
            </a:r>
            <a:r>
              <a:rPr lang="th-TH" sz="3200" b="1" dirty="0"/>
              <a:t>ระบบคอมพิวเตอร์ ใช้ควบคุมความเร็วในการหมุนของมอเตอร์</a:t>
            </a:r>
            <a:r>
              <a:rPr lang="th-TH" dirty="0"/>
              <a:t>หรือเป็นสัญญาณที่ใช้นับปริมาณบางอย่างจากการนับจำนวนของคลื่นสี่เหลี่ยม</a:t>
            </a:r>
          </a:p>
        </p:txBody>
      </p:sp>
      <p:sp>
        <p:nvSpPr>
          <p:cNvPr id="3" name="Rectangle 2"/>
          <p:cNvSpPr/>
          <p:nvPr/>
        </p:nvSpPr>
        <p:spPr>
          <a:xfrm>
            <a:off x="3347863" y="123358"/>
            <a:ext cx="2106667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วงจรพัลส์เบื้องต้น</a:t>
            </a:r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72008" y="6228166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/>
              <a:t>https://www.omi.co.th/th/article/pulse</a:t>
            </a:r>
            <a:endParaRPr lang="th-TH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703312"/>
            <a:ext cx="4492451" cy="1467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3577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006" y="691254"/>
            <a:ext cx="3401893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/>
              <a:t>การประยุกต์ใช้สัญญาณ </a:t>
            </a:r>
            <a:r>
              <a:rPr lang="en-US" dirty="0"/>
              <a:t>pulse</a:t>
            </a:r>
          </a:p>
        </p:txBody>
      </p:sp>
      <p:sp>
        <p:nvSpPr>
          <p:cNvPr id="6" name="Rectangle 5"/>
          <p:cNvSpPr/>
          <p:nvPr/>
        </p:nvSpPr>
        <p:spPr>
          <a:xfrm>
            <a:off x="3673093" y="111242"/>
            <a:ext cx="2106667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วงจรพัลส์เบื้องต้น</a:t>
            </a:r>
            <a:endParaRPr lang="th-TH" dirty="0"/>
          </a:p>
        </p:txBody>
      </p:sp>
      <p:sp>
        <p:nvSpPr>
          <p:cNvPr id="7" name="Rectangle 6"/>
          <p:cNvSpPr/>
          <p:nvPr/>
        </p:nvSpPr>
        <p:spPr>
          <a:xfrm>
            <a:off x="9524" y="1198854"/>
            <a:ext cx="80648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สัญญาณ </a:t>
            </a:r>
            <a:r>
              <a:rPr lang="en-US" dirty="0"/>
              <a:t>pulse </a:t>
            </a:r>
            <a:r>
              <a:rPr lang="th-TH" dirty="0"/>
              <a:t>ถูกประยุกต์ใช้อย่างกว้างขวางในทุกๆเรื่องแต่ในด้านเครื่องมือวัดอุตสาหกรรม ได้แก่ </a:t>
            </a:r>
            <a:r>
              <a:rPr lang="th-TH" b="1" dirty="0"/>
              <a:t>เครื่องวัดอัตราการไหล</a:t>
            </a:r>
          </a:p>
          <a:p>
            <a:endParaRPr lang="th-TH" dirty="0"/>
          </a:p>
          <a:p>
            <a:endParaRPr lang="th-TH" dirty="0"/>
          </a:p>
          <a:p>
            <a:endParaRPr lang="th-TH" dirty="0"/>
          </a:p>
          <a:p>
            <a:endParaRPr lang="th-TH" dirty="0"/>
          </a:p>
        </p:txBody>
      </p:sp>
      <p:sp>
        <p:nvSpPr>
          <p:cNvPr id="8" name="Rectangle 7"/>
          <p:cNvSpPr/>
          <p:nvPr/>
        </p:nvSpPr>
        <p:spPr>
          <a:xfrm>
            <a:off x="230649" y="2133977"/>
            <a:ext cx="8682701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เครื่องวัดอัตราการไหล</a:t>
            </a:r>
          </a:p>
          <a:p>
            <a:r>
              <a:rPr lang="th-TH" sz="2400" dirty="0"/>
              <a:t>เครื่องวัดอัตราการไหลของอากาศ คือ</a:t>
            </a:r>
            <a:r>
              <a:rPr lang="th-TH" sz="2400" b="1" dirty="0"/>
              <a:t> </a:t>
            </a:r>
            <a:r>
              <a:rPr lang="th-TH" sz="2400" b="1" dirty="0">
                <a:solidFill>
                  <a:schemeClr val="accent4">
                    <a:lumMod val="50000"/>
                  </a:schemeClr>
                </a:solidFill>
              </a:rPr>
              <a:t>เครื่องมือวัดที่ใช้บอกปริมาตรของอากาศ </a:t>
            </a:r>
            <a:r>
              <a:rPr lang="th-TH" sz="2400" dirty="0"/>
              <a:t>ลมหรือแก๊สที่ไหล</a:t>
            </a:r>
            <a:r>
              <a:rPr lang="th-TH" sz="2400" dirty="0">
                <a:solidFill>
                  <a:srgbClr val="7030A0"/>
                </a:solidFill>
              </a:rPr>
              <a:t>ผ่านพื้นที่ๆหนึ่งในช่วงเวลาหนึ่ง ยกตัวอย่างเช่น อัตราการไหลของอากาศในท่อที่ปริมาตร 1,000 </a:t>
            </a:r>
            <a:r>
              <a:rPr lang="th-TH" sz="2400" dirty="0"/>
              <a:t>ลูกบาศก์เมตรต่อชั่วโมง (</a:t>
            </a:r>
            <a:r>
              <a:rPr lang="en-US" sz="2400" dirty="0"/>
              <a:t>m3/h) </a:t>
            </a:r>
            <a:r>
              <a:rPr lang="th-TH" sz="2400" dirty="0"/>
              <a:t>ซึ่งหมายความว่าในเวลา 1 ชั่วโมงจะมีอากาศไหลผ่านท่อนี้ไปที่ปริมาตร 1,000 ลูกบาศก์เมตร นั่นเอง ปัจจุบันเครื่องวัดอัตราการไหลของอากาศได้ถูกใช้อยู่ในทุกๆโรงงาน</a:t>
            </a:r>
          </a:p>
        </p:txBody>
      </p:sp>
      <p:pic>
        <p:nvPicPr>
          <p:cNvPr id="1026" name="Picture 2" descr="เครื่องวัดอัตราการไหล : คืออะไรและทำงานอย่างไร ? - ENTECH SI CO., LTD.">
            <a:extLst>
              <a:ext uri="{FF2B5EF4-FFF2-40B4-BE49-F238E27FC236}">
                <a16:creationId xmlns:a16="http://schemas.microsoft.com/office/drawing/2014/main" id="{EA8E801C-0000-48C1-A4F3-D9F5F5F8E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802" y="4134526"/>
            <a:ext cx="6868198" cy="2723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low meter เครื่องมือวัดอัตราการไหล">
            <a:extLst>
              <a:ext uri="{FF2B5EF4-FFF2-40B4-BE49-F238E27FC236}">
                <a16:creationId xmlns:a16="http://schemas.microsoft.com/office/drawing/2014/main" id="{26311271-218A-442B-9160-066EEF0EE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70" y="4086066"/>
            <a:ext cx="2088232" cy="27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3577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4705" y="836712"/>
            <a:ext cx="3401893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/>
              <a:t>การประยุกต์ใช้สัญญาณ </a:t>
            </a:r>
            <a:r>
              <a:rPr lang="en-US" dirty="0"/>
              <a:t>pulse</a:t>
            </a:r>
          </a:p>
        </p:txBody>
      </p:sp>
      <p:sp>
        <p:nvSpPr>
          <p:cNvPr id="6" name="Rectangle 5"/>
          <p:cNvSpPr/>
          <p:nvPr/>
        </p:nvSpPr>
        <p:spPr>
          <a:xfrm>
            <a:off x="3673093" y="111242"/>
            <a:ext cx="2106667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วงจรพัลส์เบื้องต้น</a:t>
            </a:r>
            <a:endParaRPr lang="th-TH" dirty="0"/>
          </a:p>
        </p:txBody>
      </p:sp>
      <p:sp>
        <p:nvSpPr>
          <p:cNvPr id="7" name="Rectangle 6"/>
          <p:cNvSpPr/>
          <p:nvPr/>
        </p:nvSpPr>
        <p:spPr>
          <a:xfrm>
            <a:off x="190099" y="1476110"/>
            <a:ext cx="80648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สัญญาณ </a:t>
            </a:r>
            <a:r>
              <a:rPr lang="en-US" dirty="0"/>
              <a:t>pulse </a:t>
            </a:r>
            <a:r>
              <a:rPr lang="th-TH" dirty="0"/>
              <a:t>ถูกประยุกต์ใช้อย่างกว้างขวางในทุกๆเรื่อง แต่ในด้านเครื่องมือวัดอุตสาหกรรม ได้แก่</a:t>
            </a:r>
          </a:p>
          <a:p>
            <a:endParaRPr lang="th-TH" dirty="0"/>
          </a:p>
          <a:p>
            <a:endParaRPr lang="th-TH" dirty="0"/>
          </a:p>
        </p:txBody>
      </p:sp>
      <p:sp>
        <p:nvSpPr>
          <p:cNvPr id="2" name="Rectangle 1"/>
          <p:cNvSpPr/>
          <p:nvPr/>
        </p:nvSpPr>
        <p:spPr>
          <a:xfrm>
            <a:off x="3385266" y="2009357"/>
            <a:ext cx="574690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dirty="0"/>
              <a:t>เครื่องวัดอัตราการไหลของน้ำ </a:t>
            </a:r>
            <a:r>
              <a:rPr lang="th-TH" sz="2400" b="1" dirty="0">
                <a:solidFill>
                  <a:srgbClr val="002060"/>
                </a:solidFill>
              </a:rPr>
              <a:t>คือเครื่องมือวัดที่ใช้บอกปริมาณของน้ำหรือของเหลวที่ไหลผ่านพื้นที่ๆหนึ่งในช่วงเวลาหนึ่ง </a:t>
            </a:r>
          </a:p>
          <a:p>
            <a:endParaRPr lang="th-TH" sz="2400" b="1" dirty="0">
              <a:solidFill>
                <a:srgbClr val="002060"/>
              </a:solidFill>
            </a:endParaRPr>
          </a:p>
          <a:p>
            <a:r>
              <a:rPr lang="th-TH" sz="2400" b="1" dirty="0">
                <a:solidFill>
                  <a:srgbClr val="0070C0"/>
                </a:solidFill>
              </a:rPr>
              <a:t>ยกตัวอย่างเช่น อัตราการไหลของน้ำในท่อที่ปริมาณ 100 ลิตรต่อนาที (</a:t>
            </a:r>
            <a:r>
              <a:rPr lang="en-US" sz="2000" b="1" dirty="0">
                <a:solidFill>
                  <a:srgbClr val="0070C0"/>
                </a:solidFill>
              </a:rPr>
              <a:t>L/min</a:t>
            </a:r>
            <a:r>
              <a:rPr lang="en-US" sz="2400" b="1" dirty="0">
                <a:solidFill>
                  <a:srgbClr val="0070C0"/>
                </a:solidFill>
              </a:rPr>
              <a:t>) </a:t>
            </a:r>
            <a:r>
              <a:rPr lang="th-TH" sz="2400" dirty="0">
                <a:solidFill>
                  <a:srgbClr val="FF0000"/>
                </a:solidFill>
              </a:rPr>
              <a:t>ซึ่งหมายความว่าในเวลา 1 นาทีจะมีน้ำไหลผ่านท่อนี้ไปที่ปริมาณ 100 ลิตร นั่นเอง </a:t>
            </a:r>
          </a:p>
          <a:p>
            <a:endParaRPr lang="th-TH" sz="2400" dirty="0"/>
          </a:p>
          <a:p>
            <a:r>
              <a:rPr lang="th-TH" sz="2400" dirty="0">
                <a:solidFill>
                  <a:srgbClr val="7030A0"/>
                </a:solidFill>
              </a:rPr>
              <a:t>แต่ส่วนใหญ่แล้วเครื่องวัดอัตราการไหลของน้ำจะสามารถบอก</a:t>
            </a:r>
            <a:r>
              <a:rPr lang="th-TH" sz="2400" dirty="0"/>
              <a:t>ปริมาณของน้ำที่ไหลผ่านไปได้ ว่าใช้ไปแล้วกี่ลิตร คล้ายๆกับมิเตอร์น้ำที่ใช้กันตามบ้านแต่ข้อแตกต่างคือเครื่องวัดอัตราการไหลของน้ำที่ใช้ในโรงงานจะมีความแม่นยำและทนทานต่อสภาวะต่างๆได้มากกว่ามิเตอร์น้ำที่ใช้อยู่ตามบ้าน</a:t>
            </a:r>
          </a:p>
        </p:txBody>
      </p:sp>
      <p:pic>
        <p:nvPicPr>
          <p:cNvPr id="2050" name="Picture 2" descr="เครื่องวัดอัตราการไหลของน้ำเสีย - Flow Meter Manfuacturer">
            <a:extLst>
              <a:ext uri="{FF2B5EF4-FFF2-40B4-BE49-F238E27FC236}">
                <a16:creationId xmlns:a16="http://schemas.microsoft.com/office/drawing/2014/main" id="{2064089A-9618-4114-A231-3A7127A45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2738"/>
            <a:ext cx="3195167" cy="447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324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1200" y="836712"/>
            <a:ext cx="3401893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/>
              <a:t>การประยุกต์ใช้สัญญาณ </a:t>
            </a:r>
            <a:r>
              <a:rPr lang="en-US" dirty="0"/>
              <a:t>pulse</a:t>
            </a:r>
          </a:p>
        </p:txBody>
      </p:sp>
      <p:sp>
        <p:nvSpPr>
          <p:cNvPr id="3" name="Rectangle 2"/>
          <p:cNvSpPr/>
          <p:nvPr/>
        </p:nvSpPr>
        <p:spPr>
          <a:xfrm>
            <a:off x="3673093" y="111242"/>
            <a:ext cx="2106667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วงจรพัลส์เบื้องต้น</a:t>
            </a:r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190099" y="1484784"/>
            <a:ext cx="80648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สัญญาณ </a:t>
            </a:r>
            <a:r>
              <a:rPr lang="en-US" dirty="0"/>
              <a:t>pulse </a:t>
            </a:r>
            <a:r>
              <a:rPr lang="th-TH" dirty="0"/>
              <a:t>ถูกประยุกต์ใช้อย่างกว้างขวางในทุกๆเรื่องแต่ในด้านเครื่องมือวัดอุตสาหกรรม ได้แก่</a:t>
            </a:r>
          </a:p>
          <a:p>
            <a:endParaRPr lang="th-TH" dirty="0"/>
          </a:p>
          <a:p>
            <a:endParaRPr lang="th-TH" dirty="0"/>
          </a:p>
          <a:p>
            <a:endParaRPr lang="th-TH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4" y="2573532"/>
            <a:ext cx="8676456" cy="194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98" y="4763033"/>
            <a:ext cx="8663911" cy="1958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3577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79056-CFBC-422B-AD2A-B3493BFA3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/>
              <a:t>วงจรพัลส์</a:t>
            </a:r>
            <a:r>
              <a:rPr lang="th-TH" dirty="0"/>
              <a:t> ในโรงงานอุตสาหกรรม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E005DD-C63C-43A1-A0B3-A76EC7F2AA41}"/>
              </a:ext>
            </a:extLst>
          </p:cNvPr>
          <p:cNvSpPr txBox="1"/>
          <p:nvPr/>
        </p:nvSpPr>
        <p:spPr>
          <a:xfrm>
            <a:off x="457200" y="1269806"/>
            <a:ext cx="763284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ในโรงงานอุตสาหกรรม </a:t>
            </a:r>
            <a:r>
              <a:rPr lang="th-TH" b="1" dirty="0"/>
              <a:t>วงจรพัลส์</a:t>
            </a:r>
            <a:r>
              <a:rPr lang="th-TH" dirty="0"/>
              <a:t> ทำหน้าที่เป็นสะพานเชื่อมสำคัญในการแปลงการเคลื่อนที่เชิงกลหรือปรากฏการณ์ทางกายภาพของการไหล ให้กลายเป็น </a:t>
            </a:r>
            <a:r>
              <a:rPr lang="th-TH" b="1" dirty="0"/>
              <a:t>สัญญาณพัลส์ดิจิทัล (</a:t>
            </a:r>
            <a:r>
              <a:rPr lang="en-US" b="1" dirty="0"/>
              <a:t>Pulse Train)</a:t>
            </a:r>
          </a:p>
          <a:p>
            <a:r>
              <a:rPr lang="en-US" dirty="0"/>
              <a:t> </a:t>
            </a:r>
            <a:r>
              <a:rPr lang="th-TH" dirty="0"/>
              <a:t>ซึ่งระบบควบคุมอย่าง </a:t>
            </a:r>
            <a:r>
              <a:rPr lang="en-US" dirty="0"/>
              <a:t>PLC </a:t>
            </a:r>
            <a:r>
              <a:rPr lang="th-TH" dirty="0"/>
              <a:t>หรือ </a:t>
            </a:r>
            <a:r>
              <a:rPr lang="en-US" dirty="0"/>
              <a:t>DCS </a:t>
            </a:r>
            <a:r>
              <a:rPr lang="th-TH" dirty="0"/>
              <a:t>สามารถนับจำนวนและประมวลผลได้อย่างแม่นยำสูง</a:t>
            </a:r>
          </a:p>
        </p:txBody>
      </p:sp>
      <p:pic>
        <p:nvPicPr>
          <p:cNvPr id="1026" name="Picture 2" descr="LORRICอุตสาหกรรม">
            <a:extLst>
              <a:ext uri="{FF2B5EF4-FFF2-40B4-BE49-F238E27FC236}">
                <a16:creationId xmlns:a16="http://schemas.microsoft.com/office/drawing/2014/main" id="{84705731-84D0-4F4F-822E-E17FF57B7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78" y="3514263"/>
            <a:ext cx="4566454" cy="2599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ระบบการควบคุมเครื่องจักรและระบบอัตโนมัติสำหรับโรงพิมพ์และโรงงานอุตสาหกรรม โดยใช้พีแอลซีและซอฟแวร์ (ตอนที่ 1) - Thai Printing Association - สมาคมการพิมพ์ไทย">
            <a:extLst>
              <a:ext uri="{FF2B5EF4-FFF2-40B4-BE49-F238E27FC236}">
                <a16:creationId xmlns:a16="http://schemas.microsoft.com/office/drawing/2014/main" id="{7604B071-6B92-4970-8575-9DF68A24D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514263"/>
            <a:ext cx="4084407" cy="2599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28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79056-CFBC-422B-AD2A-B3493BFA3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640960" cy="1143000"/>
          </a:xfrm>
        </p:spPr>
        <p:txBody>
          <a:bodyPr>
            <a:noAutofit/>
          </a:bodyPr>
          <a:lstStyle/>
          <a:p>
            <a:r>
              <a:rPr lang="en-US" sz="2800" b="1" dirty="0"/>
              <a:t>PLC (Programmable Logic Controller)PLC</a:t>
            </a:r>
            <a:r>
              <a:rPr lang="en-US" sz="2800" dirty="0"/>
              <a:t> </a:t>
            </a:r>
            <a:endParaRPr lang="th-TH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243195-F785-4AA1-85EE-5C3E0EC0B657}"/>
              </a:ext>
            </a:extLst>
          </p:cNvPr>
          <p:cNvSpPr txBox="1"/>
          <p:nvPr/>
        </p:nvSpPr>
        <p:spPr>
          <a:xfrm>
            <a:off x="359532" y="1052736"/>
            <a:ext cx="8424936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1. PLC </a:t>
            </a:r>
            <a:r>
              <a:rPr lang="th-TH" b="1" dirty="0">
                <a:solidFill>
                  <a:srgbClr val="002060"/>
                </a:solidFill>
              </a:rPr>
              <a:t>คือ "คอนโทรลเลอร์ควบคุมลอจิกที่โปรแกรมได้" </a:t>
            </a:r>
          </a:p>
          <a:p>
            <a:pPr marL="457200" indent="-457200">
              <a:buFontTx/>
              <a:buChar char="-"/>
            </a:pPr>
            <a:r>
              <a:rPr lang="th-TH" b="1" dirty="0">
                <a:solidFill>
                  <a:srgbClr val="7030A0"/>
                </a:solidFill>
              </a:rPr>
              <a:t>ออกแบบมาเพื่อทดแทนวงจรรีเลย์แบบเดิม มุ่งเน้นการควบคุมการทำงานเชิงตรรกะแบบแยกชิ้น (</a:t>
            </a:r>
            <a:r>
              <a:rPr lang="en-US" sz="1600" b="1" dirty="0">
                <a:solidFill>
                  <a:srgbClr val="7030A0"/>
                </a:solidFill>
              </a:rPr>
              <a:t>Discrete Control)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th-TH" dirty="0"/>
              <a:t>หรือการ</a:t>
            </a:r>
            <a:r>
              <a:rPr lang="th-TH" b="1" dirty="0">
                <a:solidFill>
                  <a:srgbClr val="002060"/>
                </a:solidFill>
              </a:rPr>
              <a:t>ทำงานที่เป็นลำดับขั้นตอน </a:t>
            </a:r>
            <a:r>
              <a:rPr lang="th-TH" sz="1800" b="1" dirty="0">
                <a:solidFill>
                  <a:srgbClr val="002060"/>
                </a:solidFill>
              </a:rPr>
              <a:t>(</a:t>
            </a:r>
            <a:r>
              <a:rPr lang="en-US" sz="1800" b="1" dirty="0">
                <a:solidFill>
                  <a:srgbClr val="002060"/>
                </a:solidFill>
              </a:rPr>
              <a:t>Sequential Logic) </a:t>
            </a:r>
            <a:endParaRPr lang="th-TH" b="1" dirty="0">
              <a:solidFill>
                <a:srgbClr val="002060"/>
              </a:solidFill>
            </a:endParaRPr>
          </a:p>
          <a:p>
            <a:pPr marL="457200" indent="-457200">
              <a:buFontTx/>
              <a:buChar char="-"/>
            </a:pPr>
            <a:r>
              <a:rPr lang="th-TH" b="1" dirty="0"/>
              <a:t>เช่น เปิด/ปิด, หมุน/หยุด, นับจำนวน</a:t>
            </a:r>
            <a:endParaRPr lang="th-TH" sz="3600" dirty="0"/>
          </a:p>
        </p:txBody>
      </p:sp>
      <p:pic>
        <p:nvPicPr>
          <p:cNvPr id="3080" name="Picture 8" descr="เครื่องบรรจุน้ำดื่ม 6 หัว กึ่งอัตโนมัติ ราคาถูก  สำหรับโรงงานผลิตน้ำดื่มขนาดเล็ก - รับติดตั้งโรงงานผลิตน้ำดื่ม : Inspired by  LnwShop.com (v2)">
            <a:extLst>
              <a:ext uri="{FF2B5EF4-FFF2-40B4-BE49-F238E27FC236}">
                <a16:creationId xmlns:a16="http://schemas.microsoft.com/office/drawing/2014/main" id="{39A5CCA8-2877-4B38-A967-FBD8E355C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5" y="4930644"/>
            <a:ext cx="1440400" cy="191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สายพานลำเลียง (สายพาน conveyor belt) กับประโยชน์ในอุตสาหกรรมที่คุณอาจไม่เคยรู้!">
            <a:extLst>
              <a:ext uri="{FF2B5EF4-FFF2-40B4-BE49-F238E27FC236}">
                <a16:creationId xmlns:a16="http://schemas.microsoft.com/office/drawing/2014/main" id="{5635902A-1768-456B-B0CA-240C565E3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2245"/>
            <a:ext cx="2875291" cy="2002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แขนกล Arm Robot ( Industrial Robot ) หุ่นยนต์แขนกล สำหรับงาน Automation จาก SIASUN ROBOT">
            <a:extLst>
              <a:ext uri="{FF2B5EF4-FFF2-40B4-BE49-F238E27FC236}">
                <a16:creationId xmlns:a16="http://schemas.microsoft.com/office/drawing/2014/main" id="{198FFFB2-817E-4DE2-BB18-E888FF0AA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92" y="3122245"/>
            <a:ext cx="2877920" cy="2018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EA1B34A-B1EA-41E4-93DA-DE078F9AF891}"/>
              </a:ext>
            </a:extLst>
          </p:cNvPr>
          <p:cNvSpPr txBox="1"/>
          <p:nvPr/>
        </p:nvSpPr>
        <p:spPr>
          <a:xfrm>
            <a:off x="1653669" y="5412896"/>
            <a:ext cx="698729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b="1" dirty="0"/>
              <a:t>ตัวอย่างงาน</a:t>
            </a:r>
            <a:r>
              <a:rPr lang="th-TH" sz="2800" b="1" dirty="0">
                <a:solidFill>
                  <a:srgbClr val="FF0000"/>
                </a:solidFill>
              </a:rPr>
              <a:t>: </a:t>
            </a:r>
          </a:p>
          <a:p>
            <a:r>
              <a:rPr lang="th-TH" sz="2800" b="1" dirty="0">
                <a:solidFill>
                  <a:srgbClr val="FF0000"/>
                </a:solidFill>
              </a:rPr>
              <a:t>สายพานลำเลียง, เครื่องจักรบรรจุขวด, แขนกลหุ่นยนต์, ลิฟต์</a:t>
            </a:r>
          </a:p>
        </p:txBody>
      </p:sp>
      <p:pic>
        <p:nvPicPr>
          <p:cNvPr id="3088" name="Picture 16" descr="Reanthonglift.co.th – Need a lift?">
            <a:extLst>
              <a:ext uri="{FF2B5EF4-FFF2-40B4-BE49-F238E27FC236}">
                <a16:creationId xmlns:a16="http://schemas.microsoft.com/office/drawing/2014/main" id="{7169552B-21D2-4F66-8669-E5975234B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968" y="3122245"/>
            <a:ext cx="3390788" cy="2018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105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79056-CFBC-422B-AD2A-B3493BFA3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722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2. DCS (Distributed Control System)</a:t>
            </a:r>
            <a:endParaRPr lang="th-TH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925E73-E08E-4FE5-9C2F-E266A73C6B48}"/>
              </a:ext>
            </a:extLst>
          </p:cNvPr>
          <p:cNvSpPr txBox="1"/>
          <p:nvPr/>
        </p:nvSpPr>
        <p:spPr>
          <a:xfrm>
            <a:off x="299773" y="797510"/>
            <a:ext cx="8507288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2. DCS</a:t>
            </a:r>
            <a:r>
              <a:rPr lang="en-US" dirty="0"/>
              <a:t> </a:t>
            </a:r>
            <a:r>
              <a:rPr lang="th-TH" b="1" dirty="0">
                <a:solidFill>
                  <a:srgbClr val="002060"/>
                </a:solidFill>
              </a:rPr>
              <a:t>คือ "ระบบควบคุมแบบกระจายศูนย์" </a:t>
            </a:r>
            <a:r>
              <a:rPr lang="th-TH" dirty="0"/>
              <a:t>ออกแบบมาเพื่อควบคุมกระบวนการผลิตต่อเนื่องขนาดใหญ่ (</a:t>
            </a:r>
            <a:r>
              <a:rPr lang="en-US" sz="2000" dirty="0"/>
              <a:t>Continuous Process Control)</a:t>
            </a:r>
            <a:r>
              <a:rPr lang="en-US" dirty="0"/>
              <a:t> </a:t>
            </a:r>
            <a:r>
              <a:rPr lang="th-TH" dirty="0"/>
              <a:t>ที่มีตัวแปร</a:t>
            </a:r>
            <a:r>
              <a:rPr lang="th-TH" dirty="0" err="1"/>
              <a:t>อะ</a:t>
            </a:r>
            <a:r>
              <a:rPr lang="th-TH" dirty="0"/>
              <a:t>นาล็อกซับซ้อนจำนวนมาก</a:t>
            </a:r>
          </a:p>
          <a:p>
            <a:r>
              <a:rPr lang="th-TH" dirty="0"/>
              <a:t> เช่น อุณหภูมิ, ความดัน, อัตราการไหล โดยกระจายคอนโทรลเลอร์หลายตัวไปคุมแต่ละส่วน แต่เชื่อมต่อเป็นระบบเดียวกันผ่านเครือข่ายความเร็วสูง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th-TH" dirty="0"/>
          </a:p>
          <a:p>
            <a:endParaRPr lang="en-US" dirty="0"/>
          </a:p>
          <a:p>
            <a:endParaRPr lang="th-TH" dirty="0"/>
          </a:p>
          <a:p>
            <a:r>
              <a:rPr lang="th-TH" b="1" dirty="0"/>
              <a:t>ตัวอย่างงาน: โรงกลั่นน้ำมัน, โรงงานปิโตรเคมี, โรงไฟฟ้า, โรงงานบำบัดน้ำเสียขนาดใหญ่</a:t>
            </a:r>
          </a:p>
        </p:txBody>
      </p:sp>
      <p:pic>
        <p:nvPicPr>
          <p:cNvPr id="4098" name="Picture 2" descr="อุตสาหกรรมโรงกลั่นน้ำมัน / ปิโตรเคมี – BJC HEAVY INDUSTRIES">
            <a:extLst>
              <a:ext uri="{FF2B5EF4-FFF2-40B4-BE49-F238E27FC236}">
                <a16:creationId xmlns:a16="http://schemas.microsoft.com/office/drawing/2014/main" id="{F33364AE-97F4-4BBB-B352-9E3AB526C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44" y="3068960"/>
            <a:ext cx="2615162" cy="216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422,800+ โรงไฟฟ้า ภาพถ่ายสต็อก รูปภาพ และภาพปลอดค่าลิขสิทธิ์ - iStock">
            <a:extLst>
              <a:ext uri="{FF2B5EF4-FFF2-40B4-BE49-F238E27FC236}">
                <a16:creationId xmlns:a16="http://schemas.microsoft.com/office/drawing/2014/main" id="{EEAA8293-5EB6-41D9-B8F5-2A5A7C143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175" y="3032477"/>
            <a:ext cx="2880320" cy="219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ระบบบำบัดน้ำเสียโรงงาน ทั้ง 3 ระบบ มีอะไรบ้าง">
            <a:extLst>
              <a:ext uri="{FF2B5EF4-FFF2-40B4-BE49-F238E27FC236}">
                <a16:creationId xmlns:a16="http://schemas.microsoft.com/office/drawing/2014/main" id="{44BAB495-A63E-4948-81B8-4F07E96D0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465" y="3032477"/>
            <a:ext cx="3024335" cy="219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4452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F696D64-4600-4BC3-9391-0366F30E96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203109"/>
              </p:ext>
            </p:extLst>
          </p:nvPr>
        </p:nvGraphicFramePr>
        <p:xfrm>
          <a:off x="251520" y="1026905"/>
          <a:ext cx="8496945" cy="5797280"/>
        </p:xfrm>
        <a:graphic>
          <a:graphicData uri="http://schemas.openxmlformats.org/drawingml/2006/table">
            <a:tbl>
              <a:tblPr/>
              <a:tblGrid>
                <a:gridCol w="2832315">
                  <a:extLst>
                    <a:ext uri="{9D8B030D-6E8A-4147-A177-3AD203B41FA5}">
                      <a16:colId xmlns:a16="http://schemas.microsoft.com/office/drawing/2014/main" val="3469864066"/>
                    </a:ext>
                  </a:extLst>
                </a:gridCol>
                <a:gridCol w="2832315">
                  <a:extLst>
                    <a:ext uri="{9D8B030D-6E8A-4147-A177-3AD203B41FA5}">
                      <a16:colId xmlns:a16="http://schemas.microsoft.com/office/drawing/2014/main" val="1267858709"/>
                    </a:ext>
                  </a:extLst>
                </a:gridCol>
                <a:gridCol w="2832315">
                  <a:extLst>
                    <a:ext uri="{9D8B030D-6E8A-4147-A177-3AD203B41FA5}">
                      <a16:colId xmlns:a16="http://schemas.microsoft.com/office/drawing/2014/main" val="3066656033"/>
                    </a:ext>
                  </a:extLst>
                </a:gridCol>
              </a:tblGrid>
              <a:tr h="591628">
                <a:tc>
                  <a:txBody>
                    <a:bodyPr/>
                    <a:lstStyle/>
                    <a:p>
                      <a:r>
                        <a:rPr lang="th-TH" sz="3200" b="1">
                          <a:effectLst/>
                          <a:latin typeface="Google Sans Text"/>
                        </a:rPr>
                        <a:t>กระบวนการ</a:t>
                      </a:r>
                      <a:endParaRPr lang="th-TH" sz="3200">
                        <a:effectLst/>
                        <a:latin typeface="Google Sans Text"/>
                      </a:endParaRPr>
                    </a:p>
                  </a:txBody>
                  <a:tcPr marL="59344" marR="59344" marT="39563" marB="39563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sz="3200" b="1">
                          <a:effectLst/>
                          <a:latin typeface="Google Sans Text"/>
                        </a:rPr>
                        <a:t>ชนิดมิเตอร์</a:t>
                      </a:r>
                      <a:endParaRPr lang="th-TH" sz="3200">
                        <a:effectLst/>
                        <a:latin typeface="Google Sans Text"/>
                      </a:endParaRPr>
                    </a:p>
                  </a:txBody>
                  <a:tcPr marL="59344" marR="59344" marT="39563" marB="39563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sz="3200" b="1" dirty="0">
                          <a:effectLst/>
                          <a:latin typeface="Google Sans Text"/>
                        </a:rPr>
                        <a:t>การทำงานของวงจรพัลส์</a:t>
                      </a:r>
                      <a:endParaRPr lang="th-TH" sz="3200" dirty="0">
                        <a:effectLst/>
                        <a:latin typeface="Google Sans Text"/>
                      </a:endParaRPr>
                    </a:p>
                  </a:txBody>
                  <a:tcPr marL="59344" marR="59344" marT="39563" marB="39563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5866555"/>
                  </a:ext>
                </a:extLst>
              </a:tr>
              <a:tr h="1600314">
                <a:tc>
                  <a:txBody>
                    <a:bodyPr/>
                    <a:lstStyle/>
                    <a:p>
                      <a:r>
                        <a:rPr lang="th-TH" sz="2400" b="1" dirty="0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ระบบบรรจุขวด/กระป๋อง (</a:t>
                      </a: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Batch Filling)</a:t>
                      </a:r>
                      <a:endParaRPr lang="en-US" sz="2400" dirty="0">
                        <a:solidFill>
                          <a:srgbClr val="002060"/>
                        </a:solidFill>
                        <a:effectLst/>
                        <a:latin typeface="Google Sans Text"/>
                      </a:endParaRPr>
                    </a:p>
                  </a:txBody>
                  <a:tcPr marL="59344" marR="59344" marT="39563" marB="39563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  <a:latin typeface="Google Sans Text"/>
                        </a:rPr>
                        <a:t>PD / Turbine</a:t>
                      </a:r>
                    </a:p>
                  </a:txBody>
                  <a:tcPr marL="59344" marR="59344" marT="39563" marB="39563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dirty="0">
                          <a:effectLst/>
                          <a:latin typeface="Google Sans Text"/>
                        </a:rPr>
                        <a:t>สั่งเปิดวาล์ว เมื่อตัวนับพัลส์นับครบตามจำนวนที่ตั้งไว้ (เช่น 500 พัลส์ = 250 มล.) ระบบสั่งปิดวาล์วทันทีในระดับมิลลิวินาที</a:t>
                      </a:r>
                    </a:p>
                  </a:txBody>
                  <a:tcPr marL="59344" marR="59344" marT="39563" marB="39563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9707602"/>
                  </a:ext>
                </a:extLst>
              </a:tr>
              <a:tr h="1348142">
                <a:tc>
                  <a:txBody>
                    <a:bodyPr/>
                    <a:lstStyle/>
                    <a:p>
                      <a:r>
                        <a:rPr lang="th-TH" sz="2400" b="1" dirty="0">
                          <a:solidFill>
                            <a:srgbClr val="FF0000"/>
                          </a:solidFill>
                          <a:effectLst/>
                          <a:latin typeface="Google Sans Text"/>
                        </a:rPr>
                        <a:t>การจ่ายสารเคมี (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Google Sans Text"/>
                        </a:rPr>
                        <a:t>Chemical Dosing)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Google Sans Text"/>
                      </a:endParaRPr>
                    </a:p>
                  </a:txBody>
                  <a:tcPr marL="59344" marR="59344" marT="39563" marB="39563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  <a:latin typeface="Google Sans Text"/>
                        </a:rPr>
                        <a:t>Oval Gear</a:t>
                      </a:r>
                    </a:p>
                  </a:txBody>
                  <a:tcPr marL="59344" marR="59344" marT="39563" marB="39563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sz="2400">
                          <a:effectLst/>
                          <a:latin typeface="Google Sans Text"/>
                        </a:rPr>
                        <a:t>เครื่องจ่ายสารเคมีส่ง 1 พัลส์ทุกๆ 1 มิลลิลิตร ป้อนกลับไปยังปั๊มสูบจ่ายเพื่อควบคุมอัตราการฉีดสารอย่างต่อเนื่อง</a:t>
                      </a:r>
                    </a:p>
                  </a:txBody>
                  <a:tcPr marL="59344" marR="59344" marT="39563" marB="39563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424295"/>
                  </a:ext>
                </a:extLst>
              </a:tr>
              <a:tr h="1600314">
                <a:tc>
                  <a:txBody>
                    <a:bodyPr/>
                    <a:lstStyle/>
                    <a:p>
                      <a:r>
                        <a:rPr lang="th-TH" sz="2400" b="1" dirty="0">
                          <a:solidFill>
                            <a:srgbClr val="7030A0"/>
                          </a:solidFill>
                          <a:effectLst/>
                          <a:latin typeface="Google Sans Text"/>
                        </a:rPr>
                        <a:t>มาตรวัดก๊าซและไอน้ำ (</a:t>
                      </a:r>
                      <a:r>
                        <a:rPr lang="en-US" sz="2400" b="1" dirty="0">
                          <a:solidFill>
                            <a:srgbClr val="7030A0"/>
                          </a:solidFill>
                          <a:effectLst/>
                          <a:latin typeface="Google Sans Text"/>
                        </a:rPr>
                        <a:t>Custody Transfer)</a:t>
                      </a:r>
                      <a:endParaRPr lang="en-US" sz="2400" dirty="0">
                        <a:solidFill>
                          <a:srgbClr val="7030A0"/>
                        </a:solidFill>
                        <a:effectLst/>
                        <a:latin typeface="Google Sans Text"/>
                      </a:endParaRPr>
                    </a:p>
                  </a:txBody>
                  <a:tcPr marL="59344" marR="59344" marT="39563" marB="39563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  <a:latin typeface="Google Sans Text"/>
                        </a:rPr>
                        <a:t>Vortex</a:t>
                      </a:r>
                    </a:p>
                  </a:txBody>
                  <a:tcPr marL="59344" marR="59344" marT="39563" marB="39563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dirty="0">
                          <a:effectLst/>
                          <a:latin typeface="Google Sans Text"/>
                        </a:rPr>
                        <a:t>ส่งพัลส์ตามความถี่ของกระแสวนเข้า </a:t>
                      </a:r>
                      <a:r>
                        <a:rPr lang="en-US" sz="2400" dirty="0">
                          <a:effectLst/>
                          <a:latin typeface="Google Sans Text"/>
                        </a:rPr>
                        <a:t>Flow Computer </a:t>
                      </a:r>
                      <a:r>
                        <a:rPr lang="th-TH" sz="2400" dirty="0">
                          <a:effectLst/>
                          <a:latin typeface="Google Sans Text"/>
                        </a:rPr>
                        <a:t>เพื่อคำนวณชดเชยอุณหภูมิและความดันออกมาเป็นปริมาตรสุทธิ</a:t>
                      </a:r>
                    </a:p>
                  </a:txBody>
                  <a:tcPr marL="59344" marR="59344" marT="39563" marB="39563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1272294"/>
                  </a:ext>
                </a:extLst>
              </a:tr>
            </a:tbl>
          </a:graphicData>
        </a:graphic>
      </p:graphicFrame>
      <p:sp>
        <p:nvSpPr>
          <p:cNvPr id="6" name="Rectangle 2">
            <a:extLst>
              <a:ext uri="{FF2B5EF4-FFF2-40B4-BE49-F238E27FC236}">
                <a16:creationId xmlns:a16="http://schemas.microsoft.com/office/drawing/2014/main" id="{02EA7DC5-5607-46C3-8C2A-87113508F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1962" y="188640"/>
            <a:ext cx="72008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th-TH" alt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Angsana New" panose="02020603050405020304" pitchFamily="18" charset="-34"/>
              </a:rPr>
              <a:t>ตัวอย่างการนำไปใช้งานจริงในกระบวนการผลิต</a:t>
            </a:r>
            <a:endParaRPr kumimoji="0" lang="th-TH" altLang="th-TH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255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F0A05-1FE7-4C5C-BD3E-8CE88D763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13" y="113640"/>
            <a:ext cx="8229600" cy="1143000"/>
          </a:xfrm>
        </p:spPr>
        <p:txBody>
          <a:bodyPr>
            <a:normAutofit/>
          </a:bodyPr>
          <a:lstStyle/>
          <a:p>
            <a:r>
              <a:rPr lang="th-TH" sz="4000" dirty="0">
                <a:solidFill>
                  <a:srgbClr val="002060"/>
                </a:solidFill>
              </a:rPr>
              <a:t>ตัวอย่าง วงจรพัลส์ ที่ใช้ในชีวิตประจำวัน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1E79F6-4E7B-4854-B433-BF63E115EED7}"/>
              </a:ext>
            </a:extLst>
          </p:cNvPr>
          <p:cNvSpPr txBox="1"/>
          <p:nvPr/>
        </p:nvSpPr>
        <p:spPr>
          <a:xfrm>
            <a:off x="323528" y="1247188"/>
            <a:ext cx="82296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ในชีวิตประจำวัน อุปกรณ์เครื่องใช้ไฟฟ้าและอิเล็กทรอนิกส์รอบตัวเราเกือบทั้งหมดล้วนมี </a:t>
            </a:r>
            <a:r>
              <a:rPr lang="th-TH" b="1" dirty="0"/>
              <a:t>วงจรพัลส์</a:t>
            </a:r>
            <a:r>
              <a:rPr lang="th-TH" dirty="0"/>
              <a:t> ทำงานอยู่เบื้องหลัง โดยประยุกต์ใช้ในลักษณะต่างๆ ดังนี้</a:t>
            </a:r>
          </a:p>
          <a:p>
            <a:r>
              <a:rPr lang="th-TH" b="1" dirty="0"/>
              <a:t>1. สัญญาณไฟกะพริบและไฟเลี้ยวรถ (</a:t>
            </a:r>
            <a:r>
              <a:rPr lang="en-US" b="1" dirty="0"/>
              <a:t>Blinker Circuits)</a:t>
            </a:r>
            <a:endParaRPr lang="en-US" dirty="0"/>
          </a:p>
          <a:p>
            <a:r>
              <a:rPr lang="th-TH" b="1" dirty="0"/>
              <a:t>  การทำงาน:</a:t>
            </a:r>
            <a:r>
              <a:rPr lang="th-TH" dirty="0"/>
              <a:t> ใช้วงจรพัลส์แบบ </a:t>
            </a:r>
            <a:r>
              <a:rPr lang="en-US" sz="2000" b="1" dirty="0"/>
              <a:t>Astable Multivibrator</a:t>
            </a:r>
            <a:r>
              <a:rPr lang="en-US" sz="2000" dirty="0"/>
              <a:t> </a:t>
            </a:r>
            <a:r>
              <a:rPr lang="en-US" dirty="0">
                <a:solidFill>
                  <a:srgbClr val="7030A0"/>
                </a:solidFill>
              </a:rPr>
              <a:t>(</a:t>
            </a:r>
            <a:r>
              <a:rPr lang="th-TH" dirty="0">
                <a:solidFill>
                  <a:srgbClr val="7030A0"/>
                </a:solidFill>
              </a:rPr>
              <a:t>กำเนิดสัญญาณเปิด-ปิดสลับกันต่อเนื่อง)</a:t>
            </a:r>
          </a:p>
          <a:p>
            <a:r>
              <a:rPr lang="th-TH" b="1" dirty="0">
                <a:solidFill>
                  <a:srgbClr val="7030A0"/>
                </a:solidFill>
              </a:rPr>
              <a:t>ตัวอย่าง</a:t>
            </a:r>
            <a:r>
              <a:rPr lang="th-TH" b="1" dirty="0">
                <a:solidFill>
                  <a:srgbClr val="FF0000"/>
                </a:solidFill>
              </a:rPr>
              <a:t>: </a:t>
            </a:r>
            <a:r>
              <a:rPr lang="th-TH" dirty="0">
                <a:solidFill>
                  <a:srgbClr val="FF0000"/>
                </a:solidFill>
              </a:rPr>
              <a:t>ไฟเลี้ยวรถยนต์/มอเตอร์ไซค์ ที่กะพริบอย่างสม่ำเสมอประมาณ 1-2 ครั้งต่อ</a:t>
            </a:r>
            <a:r>
              <a:rPr lang="th-TH" dirty="0"/>
              <a:t>วินาที (1–2 </a:t>
            </a:r>
            <a:r>
              <a:rPr lang="en-US" dirty="0"/>
              <a:t>Hz)</a:t>
            </a:r>
          </a:p>
          <a:p>
            <a:pPr lvl="1"/>
            <a:r>
              <a:rPr lang="th-TH" dirty="0"/>
              <a:t>        - ไฟกระพริบเตือนข้ามทางม้าลาย หรือไฟประดับต้นคริสต์มาส</a:t>
            </a:r>
          </a:p>
        </p:txBody>
      </p:sp>
      <p:pic>
        <p:nvPicPr>
          <p:cNvPr id="5122" name="Picture 2" descr="สัญญาณไฟเลี้ยว เปิดฟรี ไม่เสียเงิน ไม่เปิดอาจโดนชน!!">
            <a:extLst>
              <a:ext uri="{FF2B5EF4-FFF2-40B4-BE49-F238E27FC236}">
                <a16:creationId xmlns:a16="http://schemas.microsoft.com/office/drawing/2014/main" id="{C85ECA59-5EB1-4E0E-8959-82A268232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744858"/>
            <a:ext cx="3563292" cy="1999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MAXTREE|ผู้ผลิต/ผลิตไฟ LED ทางม้าลายทางม้าลาย|ราคาขายส่งราคาถูก">
            <a:extLst>
              <a:ext uri="{FF2B5EF4-FFF2-40B4-BE49-F238E27FC236}">
                <a16:creationId xmlns:a16="http://schemas.microsoft.com/office/drawing/2014/main" id="{5CBB00CC-BC2A-40BE-8A10-F7324EB69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39" y="4744858"/>
            <a:ext cx="1946535" cy="1999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ต้นสนประดับไฟ - christmasworld : Inspired by LnwShop.com (v2)">
            <a:extLst>
              <a:ext uri="{FF2B5EF4-FFF2-40B4-BE49-F238E27FC236}">
                <a16:creationId xmlns:a16="http://schemas.microsoft.com/office/drawing/2014/main" id="{0621C07D-FE47-4C3E-9FB6-D440ACFAF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037" y="4744858"/>
            <a:ext cx="1501928" cy="201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850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4EBC615-CE8B-47A3-A37C-26BDCCA1B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h-TH" dirty="0"/>
              <a:t>ตัวอย่าง วงจรพัลส์ ที่ใช้ในชีวิตประจำวัน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A6E10A-C6EC-4193-8AFA-7693B6C01F19}"/>
              </a:ext>
            </a:extLst>
          </p:cNvPr>
          <p:cNvSpPr txBox="1"/>
          <p:nvPr/>
        </p:nvSpPr>
        <p:spPr>
          <a:xfrm>
            <a:off x="457200" y="1340768"/>
            <a:ext cx="846043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b="1" dirty="0"/>
              <a:t>2. การหรี่ไฟ </a:t>
            </a:r>
            <a:r>
              <a:rPr lang="en-US" b="1" dirty="0"/>
              <a:t>LED </a:t>
            </a:r>
            <a:r>
              <a:rPr lang="th-TH" b="1" dirty="0"/>
              <a:t>และปรับความเร็วพัดลม (</a:t>
            </a:r>
            <a:r>
              <a:rPr lang="en-US" b="1" dirty="0"/>
              <a:t>PWM - Pulse Width Modulation)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/>
              <a:t>การทำงาน:</a:t>
            </a:r>
            <a:r>
              <a:rPr lang="th-TH" dirty="0"/>
              <a:t> </a:t>
            </a:r>
            <a:r>
              <a:rPr lang="th-TH" b="1" dirty="0">
                <a:solidFill>
                  <a:srgbClr val="002060"/>
                </a:solidFill>
              </a:rPr>
              <a:t>วงจรไม่ได้ลดโวลต์โดยตรง แต่ใช้การปล่อยพัลส์เปิด-ปิด</a:t>
            </a:r>
            <a:r>
              <a:rPr lang="th-TH" b="1" dirty="0" err="1">
                <a:solidFill>
                  <a:srgbClr val="002060"/>
                </a:solidFill>
              </a:rPr>
              <a:t>ถี่ๆ</a:t>
            </a:r>
            <a:r>
              <a:rPr lang="th-TH" b="1" dirty="0">
                <a:solidFill>
                  <a:srgbClr val="002060"/>
                </a:solidFill>
              </a:rPr>
              <a:t> หลายร้อยหรือพันครั้งต่อวินาที</a:t>
            </a:r>
            <a:r>
              <a:rPr lang="th-TH" dirty="0"/>
              <a:t> แล้วปรับ </a:t>
            </a:r>
            <a:r>
              <a:rPr lang="th-TH" b="1" dirty="0"/>
              <a:t>ความกว้างพัลส์ (</a:t>
            </a:r>
            <a:r>
              <a:rPr lang="en-US" b="1" dirty="0"/>
              <a:t>Duty Cycle)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/>
              <a:t>ตัวอย่าง:</a:t>
            </a:r>
            <a:endParaRPr lang="th-TH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h-TH" dirty="0">
                <a:solidFill>
                  <a:srgbClr val="FF0000"/>
                </a:solidFill>
              </a:rPr>
              <a:t>โคมไฟอ่านหนังสือที่ปรับเพิ่ม-ลดความสว่างได้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h-TH" dirty="0">
                <a:solidFill>
                  <a:srgbClr val="7030A0"/>
                </a:solidFill>
              </a:rPr>
              <a:t>มอเตอร์พัดลม </a:t>
            </a:r>
            <a:r>
              <a:rPr lang="en-US" dirty="0">
                <a:solidFill>
                  <a:srgbClr val="7030A0"/>
                </a:solidFill>
              </a:rPr>
              <a:t>DC </a:t>
            </a:r>
            <a:r>
              <a:rPr lang="th-TH" dirty="0">
                <a:solidFill>
                  <a:srgbClr val="7030A0"/>
                </a:solidFill>
              </a:rPr>
              <a:t>หรือพัดลมระบายความร้อนในคอมพิวเตอร์ที่ปรับรอบความเร็วตามอุณหภูมิ</a:t>
            </a:r>
          </a:p>
        </p:txBody>
      </p:sp>
      <p:pic>
        <p:nvPicPr>
          <p:cNvPr id="6146" name="Picture 2" descr="โคมไฟอ่านหนังสือ LED แบบตั้งโต๊ะ แบบหนีบ USB ปรับความสว่างได้ 3ระดับ หรี่แสงได้ ถนอมสายตา ดัดงอได้ 360องศา แสงสวย ไฟ สวย">
            <a:extLst>
              <a:ext uri="{FF2B5EF4-FFF2-40B4-BE49-F238E27FC236}">
                <a16:creationId xmlns:a16="http://schemas.microsoft.com/office/drawing/2014/main" id="{471945B1-BC2B-4B7D-9A55-7579E3D3B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524820"/>
            <a:ext cx="2370792" cy="233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5 จุดเด่นของ DC Cooling Fan (พัดลม DC) คืออะไร?">
            <a:extLst>
              <a:ext uri="{FF2B5EF4-FFF2-40B4-BE49-F238E27FC236}">
                <a16:creationId xmlns:a16="http://schemas.microsoft.com/office/drawing/2014/main" id="{9B5D41A3-E342-4C94-A2BF-AC1A3E19F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519488"/>
            <a:ext cx="2739420" cy="206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717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DBCF0B2-D5B6-4EBD-A4C1-5D2E967BB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h-TH" dirty="0"/>
              <a:t>ตัวอย่าง วงจรพัลส์ ที่ใช้ในชีวิตประจำวัน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53AFB-E560-4AD8-8EC2-91A4D3A370B2}"/>
              </a:ext>
            </a:extLst>
          </p:cNvPr>
          <p:cNvSpPr txBox="1"/>
          <p:nvPr/>
        </p:nvSpPr>
        <p:spPr>
          <a:xfrm>
            <a:off x="457200" y="1182231"/>
            <a:ext cx="879532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b="1" dirty="0"/>
              <a:t>3. รีโมตคอนโทรลอินฟราเรด (</a:t>
            </a:r>
            <a:r>
              <a:rPr lang="en-US" b="1" dirty="0"/>
              <a:t>IR Remote Control)</a:t>
            </a:r>
            <a:endParaRPr lang="en-US" dirty="0"/>
          </a:p>
          <a:p>
            <a:r>
              <a:rPr lang="th-TH" b="1" dirty="0"/>
              <a:t>การทำงาน</a:t>
            </a:r>
            <a:r>
              <a:rPr lang="th-TH" b="1" dirty="0">
                <a:solidFill>
                  <a:srgbClr val="FF0000"/>
                </a:solidFill>
              </a:rPr>
              <a:t>:</a:t>
            </a:r>
            <a:r>
              <a:rPr lang="th-TH" dirty="0">
                <a:solidFill>
                  <a:srgbClr val="FF0000"/>
                </a:solidFill>
              </a:rPr>
              <a:t> เมื่อกดปุ่ม วงจรพัลส์จะเปลี่ยนรหัสคำสั่ง </a:t>
            </a:r>
          </a:p>
          <a:p>
            <a:r>
              <a:rPr lang="th-TH" dirty="0"/>
              <a:t>(เช่น </a:t>
            </a:r>
            <a:r>
              <a:rPr lang="th-TH" dirty="0">
                <a:solidFill>
                  <a:srgbClr val="7030A0"/>
                </a:solidFill>
              </a:rPr>
              <a:t>ปุ่มเปลี่ยนช่อง หรือเพิ่มเสียง) ให้เป็นชุดคลื่นพัลส์ความถี่พาหะ </a:t>
            </a:r>
            <a:r>
              <a:rPr lang="th-TH" dirty="0"/>
              <a:t>(มักใช้ความถี่พัลส์ 38 </a:t>
            </a:r>
            <a:r>
              <a:rPr lang="en-US" dirty="0"/>
              <a:t>kHz) </a:t>
            </a:r>
            <a:r>
              <a:rPr lang="th-TH" dirty="0"/>
              <a:t>ยิงผ่านหลอด </a:t>
            </a:r>
            <a:r>
              <a:rPr lang="en-US" dirty="0"/>
              <a:t>LED </a:t>
            </a:r>
            <a:r>
              <a:rPr lang="th-TH" dirty="0"/>
              <a:t>อินฟราเรด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/>
              <a:t>ตัวอย่าง:</a:t>
            </a:r>
            <a:r>
              <a:rPr lang="th-TH" dirty="0"/>
              <a:t> รีโมตทีวี แอร์ และเครื่องเสียง</a:t>
            </a:r>
          </a:p>
        </p:txBody>
      </p:sp>
      <p:pic>
        <p:nvPicPr>
          <p:cNvPr id="7170" name="Picture 2" descr="รีโมททีวี - รีโมทอเนกประสงค์ - แอปพลิเคชันใน Google Play">
            <a:extLst>
              <a:ext uri="{FF2B5EF4-FFF2-40B4-BE49-F238E27FC236}">
                <a16:creationId xmlns:a16="http://schemas.microsoft.com/office/drawing/2014/main" id="{162E4045-A95F-48BA-BA27-A211387B0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675" y="3396557"/>
            <a:ext cx="3249563" cy="324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รีโมทแอร์ Haier กดไม่ได้ - Pantip">
            <a:extLst>
              <a:ext uri="{FF2B5EF4-FFF2-40B4-BE49-F238E27FC236}">
                <a16:creationId xmlns:a16="http://schemas.microsoft.com/office/drawing/2014/main" id="{C6E93A6E-575B-411B-9E15-2FA02926D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44" y="3396558"/>
            <a:ext cx="2361135" cy="324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รุ่นใหม่มีรีโมทแอมป์จิ๋ว#แอมป์จิ๋วบลูทูธ #แอมป์จิ๋ว #เครื่องเสียงรถยนต์ #เครื่องเสียง #แอมป์ขยายเสียงบลูทูธ">
            <a:extLst>
              <a:ext uri="{FF2B5EF4-FFF2-40B4-BE49-F238E27FC236}">
                <a16:creationId xmlns:a16="http://schemas.microsoft.com/office/drawing/2014/main" id="{E7C4A2FB-BC5C-467D-A95A-BA084E9B8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593" y="3396559"/>
            <a:ext cx="2185987" cy="324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390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92ECD93-CC86-439A-9ED3-C19ED425B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h-TH" dirty="0"/>
              <a:t>ตัวอย่าง วงจรพัลส์ ที่ใช้ในชีวิตประจำวัน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88A81E-9A16-481B-BB12-450C2D84CF2B}"/>
              </a:ext>
            </a:extLst>
          </p:cNvPr>
          <p:cNvSpPr txBox="1"/>
          <p:nvPr/>
        </p:nvSpPr>
        <p:spPr>
          <a:xfrm>
            <a:off x="323528" y="1417638"/>
            <a:ext cx="807214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b="1" dirty="0"/>
              <a:t>4. ปลั๊กกันขโมยและเครื่องดักยุง (</a:t>
            </a:r>
            <a:r>
              <a:rPr lang="en-US" sz="2400" b="1" dirty="0"/>
              <a:t>High Voltage Pulse Generator)</a:t>
            </a:r>
            <a:endParaRPr lang="en-US" b="1" dirty="0"/>
          </a:p>
          <a:p>
            <a:endParaRPr lang="en-US" dirty="0"/>
          </a:p>
          <a:p>
            <a:r>
              <a:rPr lang="th-TH" b="1" dirty="0"/>
              <a:t>การทำงาน</a:t>
            </a:r>
            <a:r>
              <a:rPr lang="th-TH" b="1" dirty="0">
                <a:solidFill>
                  <a:srgbClr val="002060"/>
                </a:solidFill>
              </a:rPr>
              <a:t>: ใช้พัลส์สลับความถี่สูงกระตุ้นหม้อแปลงขนาดเล็กเพื่อยกแรงดันไฟฟ้าให้สูงขึ้นเป็นพันโวลต์ในเสี้ยววินาที</a:t>
            </a:r>
          </a:p>
          <a:p>
            <a:r>
              <a:rPr lang="th-TH" b="1" dirty="0">
                <a:solidFill>
                  <a:srgbClr val="002060"/>
                </a:solidFill>
              </a:rPr>
              <a:t>ตัวอย่าง: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h-TH" dirty="0"/>
              <a:t>ไม้ช็อตยุง ที่ส่งพัลส์แรงดันสูงเข้าสู่ตะแกรงโลหะ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h-TH" dirty="0"/>
              <a:t>ระบบรั้วไฟฟ้าป้องกันฟาร์มปศุสัตว์</a:t>
            </a:r>
          </a:p>
        </p:txBody>
      </p:sp>
      <p:pic>
        <p:nvPicPr>
          <p:cNvPr id="8194" name="Picture 2" descr="เครื่อควบคุมรั้วไฟฟ้า รั้วไฟฟ้า 1 ระบบ AC ล้อมคอกวัว ล้อมรั้ว ช๊อตวัว">
            <a:extLst>
              <a:ext uri="{FF2B5EF4-FFF2-40B4-BE49-F238E27FC236}">
                <a16:creationId xmlns:a16="http://schemas.microsoft.com/office/drawing/2014/main" id="{FC4960A6-847D-454F-AC93-FEE73A92B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659" y="4559830"/>
            <a:ext cx="3114675" cy="229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ไม้ช็อตยุงไฟฟ้า ที่ดักยุงไม้ตียุงไฟฟ้า (พร้อมสายUSBและแท่นชาร์จ) รุ่น Mosquito-net-trap-2in1-Portable-05a-Song | Lazada Thailand">
            <a:extLst>
              <a:ext uri="{FF2B5EF4-FFF2-40B4-BE49-F238E27FC236}">
                <a16:creationId xmlns:a16="http://schemas.microsoft.com/office/drawing/2014/main" id="{CF2063DF-DEBE-4053-8169-B860689F9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4553744"/>
            <a:ext cx="230425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9364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0BC39F3-50D8-40C2-8C1A-2CE63C416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176" y="-609"/>
            <a:ext cx="8229600" cy="1143000"/>
          </a:xfrm>
        </p:spPr>
        <p:txBody>
          <a:bodyPr/>
          <a:lstStyle/>
          <a:p>
            <a:r>
              <a:rPr lang="th-TH" dirty="0"/>
              <a:t>ตัวอย่าง วงจรพัลส์ ที่ใช้ในชีวิตประจำวัน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A8F11F-E6D2-4322-AE89-548BC3B2C0B1}"/>
              </a:ext>
            </a:extLst>
          </p:cNvPr>
          <p:cNvSpPr txBox="1"/>
          <p:nvPr/>
        </p:nvSpPr>
        <p:spPr>
          <a:xfrm>
            <a:off x="12959" y="836712"/>
            <a:ext cx="873550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b="1" dirty="0"/>
              <a:t>5. วงจรตั้งเวลาและปุ่มกดเครื่องใช้ไฟฟ้า (</a:t>
            </a:r>
            <a:r>
              <a:rPr lang="en-US" sz="2000" b="1" dirty="0"/>
              <a:t>Monostable / Debounce Circuit)</a:t>
            </a:r>
            <a:endParaRPr lang="en-US" dirty="0"/>
          </a:p>
          <a:p>
            <a:r>
              <a:rPr lang="th-TH" b="1" dirty="0"/>
              <a:t>การทำงาน:</a:t>
            </a:r>
            <a:r>
              <a:rPr lang="th-TH" dirty="0"/>
              <a:t> ใช้วงจรพัลส์แบบ </a:t>
            </a:r>
            <a:r>
              <a:rPr lang="en-US" b="1" dirty="0"/>
              <a:t>Monostable</a:t>
            </a:r>
            <a:r>
              <a:rPr lang="en-US" dirty="0"/>
              <a:t> </a:t>
            </a:r>
            <a:r>
              <a:rPr lang="th-TH" dirty="0"/>
              <a:t>ที่สร้างสัญญาณ </a:t>
            </a:r>
            <a:r>
              <a:rPr lang="en-US" dirty="0"/>
              <a:t>Active </a:t>
            </a:r>
            <a:r>
              <a:rPr lang="th-TH" dirty="0"/>
              <a:t>ขึ้นมาเพียงช่วงเวลาสั้นๆ หนึ่งครั้งเมื่อถูกกด</a:t>
            </a:r>
          </a:p>
          <a:p>
            <a:r>
              <a:rPr lang="th-TH" b="1" dirty="0"/>
              <a:t>ตัวอย่าง: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h-TH" dirty="0">
                <a:solidFill>
                  <a:srgbClr val="FF0000"/>
                </a:solidFill>
              </a:rPr>
              <a:t>ปุ่มกดชักโครกอัตโนมัติ </a:t>
            </a:r>
            <a:r>
              <a:rPr lang="th-TH" dirty="0"/>
              <a:t>หรือเซนเซอร์ก๊อกน้ำอัตโนมัติ (ปล่อยน้ำ 5–10 วินาทีแล้วตัด)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h-TH" dirty="0"/>
              <a:t>วงจรลบสัญญาณกระดอน (</a:t>
            </a:r>
            <a:r>
              <a:rPr lang="en-US" dirty="0"/>
              <a:t>Debounce) </a:t>
            </a:r>
            <a:r>
              <a:rPr lang="th-TH" dirty="0"/>
              <a:t>ของสวิตช์แป้นพิมพ์และปุ่มเปิด-ปิดเครื่อง เพื่อไม่ให้ระบบเข้าใจผิดว่าเรากดย้ำหลายรอบ</a:t>
            </a:r>
          </a:p>
        </p:txBody>
      </p:sp>
      <p:pic>
        <p:nvPicPr>
          <p:cNvPr id="9218" name="Picture 2" descr="ชักโครกอัตโนมัติ นวัตกรรมใหม่สุดล้ำเพื่อชีวิตที่ง่ายขึ้น">
            <a:extLst>
              <a:ext uri="{FF2B5EF4-FFF2-40B4-BE49-F238E27FC236}">
                <a16:creationId xmlns:a16="http://schemas.microsoft.com/office/drawing/2014/main" id="{B730F871-6FE6-4861-9C35-393B71DD5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9" y="4401903"/>
            <a:ext cx="3610744" cy="2267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561238-EF3E-46E9-B3B7-E15F21B41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880" y="4401903"/>
            <a:ext cx="2666978" cy="2267281"/>
          </a:xfrm>
          <a:prstGeom prst="rect">
            <a:avLst/>
          </a:prstGeom>
        </p:spPr>
      </p:pic>
      <p:pic>
        <p:nvPicPr>
          <p:cNvPr id="9222" name="Picture 6" descr="เซนเซอร์อัตโนมัติแบบประหยัดน้ำอินฟราเรดก๊อกน้ำอัตโนมัติแบบไม่ต้องสัมผัสน้ำอ่างอาบน้ำอัตโนมัติ อ่างอาบน้ำเซนเซอร์ห้องน้ำเครื่องผสมอาหารก๊อก - ชาวจีน เซนเซอร์ประหยัด น้ำก๊อกเซ็นเซอร์อินฟราเรดอัตโนมัติก๊อกน้ำล้างน้ำอัตโนมัติเซนเซอร์อัตโนมัติ แบบไม่ต้อง ...">
            <a:extLst>
              <a:ext uri="{FF2B5EF4-FFF2-40B4-BE49-F238E27FC236}">
                <a16:creationId xmlns:a16="http://schemas.microsoft.com/office/drawing/2014/main" id="{C1F669A4-E6CD-4707-9DF6-573221462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626" y="4187326"/>
            <a:ext cx="2979415" cy="248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409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E8F0CBC-7F08-4791-9455-D86C15629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h-TH" dirty="0"/>
              <a:t>ตัวอย่าง วงจรพัลส์ ที่ใช้ในชีวิตประจำวัน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8698F3-032A-4AC4-A1CD-5E4F09777618}"/>
              </a:ext>
            </a:extLst>
          </p:cNvPr>
          <p:cNvSpPr txBox="1"/>
          <p:nvPr/>
        </p:nvSpPr>
        <p:spPr>
          <a:xfrm>
            <a:off x="434538" y="1417638"/>
            <a:ext cx="763284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b="1" dirty="0"/>
              <a:t>6. อุปกรณ์เซนเซอร์</a:t>
            </a:r>
            <a:r>
              <a:rPr lang="th-TH" b="1" dirty="0" err="1"/>
              <a:t>อัลต</a:t>
            </a:r>
            <a:r>
              <a:rPr lang="th-TH" b="1" dirty="0"/>
              <a:t>ราโซน</a:t>
            </a:r>
            <a:r>
              <a:rPr lang="th-TH" b="1" dirty="0" err="1"/>
              <a:t>ิกถอย</a:t>
            </a:r>
            <a:r>
              <a:rPr lang="th-TH" b="1" dirty="0"/>
              <a:t>จอดรถ</a:t>
            </a:r>
            <a:endParaRPr lang="th-TH" dirty="0"/>
          </a:p>
          <a:p>
            <a:r>
              <a:rPr lang="th-TH" b="1" dirty="0"/>
              <a:t>การทำงาน</a:t>
            </a:r>
            <a:r>
              <a:rPr lang="th-TH" b="1" dirty="0">
                <a:solidFill>
                  <a:srgbClr val="FF0000"/>
                </a:solidFill>
              </a:rPr>
              <a:t>:</a:t>
            </a:r>
            <a:r>
              <a:rPr lang="th-TH" dirty="0">
                <a:solidFill>
                  <a:srgbClr val="FF0000"/>
                </a:solidFill>
              </a:rPr>
              <a:t> ส่งสัญญาณพัลส์คลื่นเสียงความถี่สูง (</a:t>
            </a:r>
            <a:r>
              <a:rPr lang="en-US" dirty="0"/>
              <a:t>Ultrasonic Pulse) </a:t>
            </a:r>
            <a:r>
              <a:rPr lang="th-TH" dirty="0"/>
              <a:t>ออกไปเป็นระลอก แล้วจับเวลาที่พัลส์สะท้อนกลับมา เพื่อคำนวณระยะห่างระหว่างท้ายรถกับสิ่งกีดขวาง</a:t>
            </a:r>
          </a:p>
        </p:txBody>
      </p:sp>
      <p:pic>
        <p:nvPicPr>
          <p:cNvPr id="10242" name="Picture 2" descr="millenniumauto">
            <a:extLst>
              <a:ext uri="{FF2B5EF4-FFF2-40B4-BE49-F238E27FC236}">
                <a16:creationId xmlns:a16="http://schemas.microsoft.com/office/drawing/2014/main" id="{4BEBFB3B-E208-46D0-8147-C85F1F621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29000"/>
            <a:ext cx="2880876" cy="288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เซนเซอร์ถอยหลัง 2 จุด มีจอ เช็คราคาล่าสุด ราคาถูก ราคาปัจจุบัน">
            <a:extLst>
              <a:ext uri="{FF2B5EF4-FFF2-40B4-BE49-F238E27FC236}">
                <a16:creationId xmlns:a16="http://schemas.microsoft.com/office/drawing/2014/main" id="{A9D81C22-9B54-45A9-A97B-3E4F56CA9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076" y="3535362"/>
            <a:ext cx="1905000" cy="277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เซนเซอร์กะระยะมีทั้งหมด 4 จุด เพื่อช่วยในการตรวจจับระยะห่างและเพิ่มความปลอดภัยในขณะขับขี่ มีในรถยนต์ฮอนด้า Civic e:HEV - UNITED HONDA - ยูไนเต็ดฮอนด้า">
            <a:extLst>
              <a:ext uri="{FF2B5EF4-FFF2-40B4-BE49-F238E27FC236}">
                <a16:creationId xmlns:a16="http://schemas.microsoft.com/office/drawing/2014/main" id="{4364B164-4613-4982-8214-A92AC1FC2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411" y="2996952"/>
            <a:ext cx="2166061" cy="349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617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BA3D1C3-5A11-4F3A-8800-681F9006D8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9250786"/>
              </p:ext>
            </p:extLst>
          </p:nvPr>
        </p:nvGraphicFramePr>
        <p:xfrm>
          <a:off x="323529" y="188640"/>
          <a:ext cx="8280921" cy="6408711"/>
        </p:xfrm>
        <a:graphic>
          <a:graphicData uri="http://schemas.openxmlformats.org/drawingml/2006/table">
            <a:tbl>
              <a:tblPr/>
              <a:tblGrid>
                <a:gridCol w="2760307">
                  <a:extLst>
                    <a:ext uri="{9D8B030D-6E8A-4147-A177-3AD203B41FA5}">
                      <a16:colId xmlns:a16="http://schemas.microsoft.com/office/drawing/2014/main" val="2477727215"/>
                    </a:ext>
                  </a:extLst>
                </a:gridCol>
                <a:gridCol w="2760307">
                  <a:extLst>
                    <a:ext uri="{9D8B030D-6E8A-4147-A177-3AD203B41FA5}">
                      <a16:colId xmlns:a16="http://schemas.microsoft.com/office/drawing/2014/main" val="1025035707"/>
                    </a:ext>
                  </a:extLst>
                </a:gridCol>
                <a:gridCol w="2760307">
                  <a:extLst>
                    <a:ext uri="{9D8B030D-6E8A-4147-A177-3AD203B41FA5}">
                      <a16:colId xmlns:a16="http://schemas.microsoft.com/office/drawing/2014/main" val="3196402332"/>
                    </a:ext>
                  </a:extLst>
                </a:gridCol>
              </a:tblGrid>
              <a:tr h="552507">
                <a:tc>
                  <a:txBody>
                    <a:bodyPr/>
                    <a:lstStyle/>
                    <a:p>
                      <a:r>
                        <a:rPr lang="th-TH" sz="2800" b="1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อุปกรณ์</a:t>
                      </a:r>
                      <a:endParaRPr lang="th-TH" sz="2800">
                        <a:solidFill>
                          <a:srgbClr val="002060"/>
                        </a:solidFill>
                        <a:effectLst/>
                        <a:latin typeface="Google Sans Text"/>
                      </a:endParaRPr>
                    </a:p>
                  </a:txBody>
                  <a:tcPr marL="80058" marR="80058" marT="53372" marB="533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sz="2800" b="1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หน้าที่ของวงจรพัลส์</a:t>
                      </a:r>
                      <a:endParaRPr lang="th-TH" sz="2800">
                        <a:solidFill>
                          <a:srgbClr val="002060"/>
                        </a:solidFill>
                        <a:effectLst/>
                        <a:latin typeface="Google Sans Text"/>
                      </a:endParaRPr>
                    </a:p>
                  </a:txBody>
                  <a:tcPr marL="80058" marR="80058" marT="53372" marB="533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sz="2800" b="1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วงจรที่นำมาใช้</a:t>
                      </a:r>
                      <a:endParaRPr lang="th-TH" sz="2800">
                        <a:solidFill>
                          <a:srgbClr val="002060"/>
                        </a:solidFill>
                        <a:effectLst/>
                        <a:latin typeface="Google Sans Text"/>
                      </a:endParaRPr>
                    </a:p>
                  </a:txBody>
                  <a:tcPr marL="80058" marR="80058" marT="53372" marB="533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7596263"/>
                  </a:ext>
                </a:extLst>
              </a:tr>
              <a:tr h="1436412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ไฟเลี้ยวรถ / ไฟกะพริบ</a:t>
                      </a:r>
                      <a:endParaRPr lang="th-TH" sz="2800" dirty="0">
                        <a:solidFill>
                          <a:srgbClr val="002060"/>
                        </a:solidFill>
                        <a:effectLst/>
                        <a:latin typeface="Google Sans Text"/>
                      </a:endParaRPr>
                    </a:p>
                  </a:txBody>
                  <a:tcPr marL="80058" marR="80058" marT="53372" marB="533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sz="2800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ตัด-ต่อไฟเป็นจังหวะต่อเนื่อง</a:t>
                      </a:r>
                    </a:p>
                  </a:txBody>
                  <a:tcPr marL="80058" marR="80058" marT="53372" marB="533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Astable Multivibrator / </a:t>
                      </a:r>
                      <a:r>
                        <a:rPr lang="th-TH" sz="2800" dirty="0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ไอซี 555</a:t>
                      </a:r>
                    </a:p>
                  </a:txBody>
                  <a:tcPr marL="80058" marR="80058" marT="53372" marB="533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6933864"/>
                  </a:ext>
                </a:extLst>
              </a:tr>
              <a:tr h="994460">
                <a:tc>
                  <a:txBody>
                    <a:bodyPr/>
                    <a:lstStyle/>
                    <a:p>
                      <a:r>
                        <a:rPr lang="th-TH" sz="2800" b="1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ดิมเมอร์หรี่ไฟ </a:t>
                      </a:r>
                      <a:r>
                        <a:rPr lang="en-US" sz="2800" b="1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LED</a:t>
                      </a:r>
                      <a:endParaRPr lang="en-US" sz="2800">
                        <a:solidFill>
                          <a:srgbClr val="002060"/>
                        </a:solidFill>
                        <a:effectLst/>
                        <a:latin typeface="Google Sans Text"/>
                      </a:endParaRPr>
                    </a:p>
                  </a:txBody>
                  <a:tcPr marL="80058" marR="80058" marT="53372" marB="533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sz="2800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ควบคุมกำลังงานด้วย </a:t>
                      </a:r>
                      <a:r>
                        <a:rPr lang="en-US" sz="2800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Duty Cycle</a:t>
                      </a:r>
                    </a:p>
                  </a:txBody>
                  <a:tcPr marL="80058" marR="80058" marT="53372" marB="533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PWM Pulse Generator</a:t>
                      </a:r>
                    </a:p>
                  </a:txBody>
                  <a:tcPr marL="80058" marR="80058" marT="53372" marB="533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9959557"/>
                  </a:ext>
                </a:extLst>
              </a:tr>
              <a:tr h="1436412">
                <a:tc>
                  <a:txBody>
                    <a:bodyPr/>
                    <a:lstStyle/>
                    <a:p>
                      <a:r>
                        <a:rPr lang="th-TH" sz="2800" b="1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รีโมตแอร์ / ทีวี</a:t>
                      </a:r>
                      <a:endParaRPr lang="th-TH" sz="2800">
                        <a:solidFill>
                          <a:srgbClr val="002060"/>
                        </a:solidFill>
                        <a:effectLst/>
                        <a:latin typeface="Google Sans Text"/>
                      </a:endParaRPr>
                    </a:p>
                  </a:txBody>
                  <a:tcPr marL="80058" marR="80058" marT="53372" marB="533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sz="2800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เข้ารหัสคำสั่งส่งผ่านแสง </a:t>
                      </a:r>
                      <a:r>
                        <a:rPr lang="en-US" sz="2800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IR</a:t>
                      </a:r>
                    </a:p>
                  </a:txBody>
                  <a:tcPr marL="80058" marR="80058" marT="53372" marB="533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Modulated Carrier Pulse Generator</a:t>
                      </a:r>
                    </a:p>
                  </a:txBody>
                  <a:tcPr marL="80058" marR="80058" marT="53372" marB="533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3575808"/>
                  </a:ext>
                </a:extLst>
              </a:tr>
              <a:tr h="99446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ไม้ตียุง / รั้วไฟฟ้า</a:t>
                      </a:r>
                      <a:endParaRPr lang="th-TH" sz="2800" dirty="0">
                        <a:solidFill>
                          <a:srgbClr val="002060"/>
                        </a:solidFill>
                        <a:effectLst/>
                        <a:latin typeface="Google Sans Text"/>
                      </a:endParaRPr>
                    </a:p>
                  </a:txBody>
                  <a:tcPr marL="80058" marR="80058" marT="53372" marB="533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sz="2800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ยกระดับแรงดันไฟฟ้ากระชาก</a:t>
                      </a:r>
                    </a:p>
                  </a:txBody>
                  <a:tcPr marL="80058" marR="80058" marT="53372" marB="533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High-Voltage Inverter Pulse</a:t>
                      </a:r>
                    </a:p>
                  </a:txBody>
                  <a:tcPr marL="80058" marR="80058" marT="53372" marB="533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68595"/>
                  </a:ext>
                </a:extLst>
              </a:tr>
              <a:tr h="994460">
                <a:tc>
                  <a:txBody>
                    <a:bodyPr/>
                    <a:lstStyle/>
                    <a:p>
                      <a:r>
                        <a:rPr lang="th-TH" sz="2800" b="1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ก๊อกน้ำ / ประตูอัตโนมัติ</a:t>
                      </a:r>
                      <a:endParaRPr lang="th-TH" sz="2800">
                        <a:solidFill>
                          <a:srgbClr val="002060"/>
                        </a:solidFill>
                        <a:effectLst/>
                        <a:latin typeface="Google Sans Text"/>
                      </a:endParaRPr>
                    </a:p>
                  </a:txBody>
                  <a:tcPr marL="80058" marR="80058" marT="53372" marB="533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sz="2800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หน่วงเวลาการทำงานหลังทริกเกอร์</a:t>
                      </a:r>
                    </a:p>
                  </a:txBody>
                  <a:tcPr marL="80058" marR="80058" marT="53372" marB="533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002060"/>
                          </a:solidFill>
                          <a:effectLst/>
                          <a:latin typeface="Google Sans Text"/>
                        </a:rPr>
                        <a:t>Monostable One-Shot Timer</a:t>
                      </a:r>
                    </a:p>
                  </a:txBody>
                  <a:tcPr marL="80058" marR="80058" marT="53372" marB="5337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5511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93842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2132856"/>
            <a:ext cx="6696744" cy="160043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5400" b="1" dirty="0"/>
              <a:t>วงจรคอม</a:t>
            </a:r>
            <a:r>
              <a:rPr lang="th-TH" sz="5400" b="1" dirty="0" err="1"/>
              <a:t>บิเน</a:t>
            </a:r>
            <a:r>
              <a:rPr lang="th-TH" sz="5400" b="1" dirty="0"/>
              <a:t>ชัน</a:t>
            </a:r>
            <a:r>
              <a:rPr lang="th-TH" sz="5400" dirty="0"/>
              <a:t> </a:t>
            </a:r>
            <a:r>
              <a:rPr lang="th-TH" sz="4400" dirty="0"/>
              <a:t>(</a:t>
            </a:r>
            <a:r>
              <a:rPr lang="en-US" sz="4400" dirty="0"/>
              <a:t>Combination circuits)</a:t>
            </a:r>
            <a:endParaRPr lang="th-TH" sz="4400" b="1" dirty="0"/>
          </a:p>
        </p:txBody>
      </p:sp>
    </p:spTree>
    <p:extLst>
      <p:ext uri="{BB962C8B-B14F-4D97-AF65-F5344CB8AC3E}">
        <p14:creationId xmlns:p14="http://schemas.microsoft.com/office/powerpoint/2010/main" val="25776626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792088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4000" b="1" dirty="0"/>
              <a:t>วงจรคอมบิ</a:t>
            </a:r>
            <a:r>
              <a:rPr lang="th-TH" sz="4000" b="1" dirty="0" err="1"/>
              <a:t>เนชัน</a:t>
            </a:r>
            <a:r>
              <a:rPr lang="th-TH" sz="4000" dirty="0"/>
              <a:t> </a:t>
            </a:r>
            <a:r>
              <a:rPr lang="th-TH" sz="3200" dirty="0"/>
              <a:t>(</a:t>
            </a:r>
            <a:r>
              <a:rPr lang="en-US" sz="3200" dirty="0"/>
              <a:t>Combination circuits)</a:t>
            </a:r>
            <a:r>
              <a:rPr lang="en-US" sz="4000" b="1" dirty="0"/>
              <a:t> </a:t>
            </a:r>
            <a:r>
              <a:rPr lang="en-US" sz="2800" b="1" dirty="0"/>
              <a:t>(</a:t>
            </a:r>
            <a:r>
              <a:rPr lang="th-TH" sz="4000" b="1" dirty="0"/>
              <a:t>ต่อ)</a:t>
            </a:r>
            <a:endParaRPr lang="th-TH" sz="4800" dirty="0"/>
          </a:p>
        </p:txBody>
      </p:sp>
      <p:sp>
        <p:nvSpPr>
          <p:cNvPr id="3" name="Rectangle 2"/>
          <p:cNvSpPr/>
          <p:nvPr/>
        </p:nvSpPr>
        <p:spPr>
          <a:xfrm>
            <a:off x="395536" y="1268760"/>
            <a:ext cx="8352928" cy="54476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วงจรคอมบิ</a:t>
            </a:r>
            <a:r>
              <a:rPr lang="th-TH" b="1" dirty="0" err="1"/>
              <a:t>เนชัน</a:t>
            </a:r>
            <a:r>
              <a:rPr lang="th-TH" b="1" dirty="0"/>
              <a:t> </a:t>
            </a:r>
            <a:r>
              <a:rPr lang="th-TH" sz="2000" dirty="0"/>
              <a:t>(</a:t>
            </a:r>
            <a:r>
              <a:rPr lang="en-US" sz="2000" dirty="0"/>
              <a:t>Combination circuits)</a:t>
            </a:r>
            <a:r>
              <a:rPr lang="en-US" dirty="0"/>
              <a:t> </a:t>
            </a:r>
            <a:r>
              <a:rPr lang="th-TH" dirty="0"/>
              <a:t>บางครั้งจะเรียกว่า </a:t>
            </a:r>
            <a:r>
              <a:rPr lang="th-TH" b="1" dirty="0"/>
              <a:t>วงจรเชิงจัดหมู่ </a:t>
            </a:r>
            <a:r>
              <a:rPr lang="th-TH" sz="2400" dirty="0"/>
              <a:t>โดย</a:t>
            </a:r>
            <a:r>
              <a:rPr lang="th-TH" sz="3200" dirty="0"/>
              <a:t>ปกติวงจรคอม</a:t>
            </a:r>
            <a:r>
              <a:rPr lang="th-TH" sz="3200" dirty="0" err="1"/>
              <a:t>บิเน</a:t>
            </a:r>
            <a:r>
              <a:rPr lang="th-TH" sz="3200" dirty="0"/>
              <a:t>ชันจะออกแบบเป็นวงจรลอจิกเฉพาะอย่างและผลิตออกมาใช้งานเป็นวงจรสำเร็จรูปหรือไอซี </a:t>
            </a:r>
            <a:r>
              <a:rPr lang="th-TH" sz="3200" b="1" dirty="0"/>
              <a:t>วงจรคอม</a:t>
            </a:r>
            <a:r>
              <a:rPr lang="th-TH" sz="3200" b="1" dirty="0" err="1"/>
              <a:t>บิเน</a:t>
            </a:r>
            <a:r>
              <a:rPr lang="th-TH" sz="3200" b="1" dirty="0"/>
              <a:t>ชัน </a:t>
            </a:r>
            <a:r>
              <a:rPr lang="th-TH" sz="3200" dirty="0"/>
              <a:t>เป็นวงจรที่ประกอบขึ้นด้วยลอจิกเกตต่าง ๆ </a:t>
            </a:r>
          </a:p>
          <a:p>
            <a:endParaRPr lang="th-TH" sz="3200" dirty="0"/>
          </a:p>
          <a:p>
            <a:r>
              <a:rPr lang="th-TH" sz="3200" dirty="0"/>
              <a:t>     </a:t>
            </a:r>
            <a:r>
              <a:rPr lang="th-TH" sz="3200" b="1" dirty="0">
                <a:solidFill>
                  <a:srgbClr val="002060"/>
                </a:solidFill>
              </a:rPr>
              <a:t>การสร้างวงจร  คือ การนำเอาเกตต่าง ๆ มาต่อกันเป็นวงจรเพื่อให้วงจรสามารถทำงานได้ตามที่เราต้องการ</a:t>
            </a:r>
          </a:p>
          <a:p>
            <a:endParaRPr lang="th-TH" sz="3200" b="1" dirty="0">
              <a:solidFill>
                <a:srgbClr val="002060"/>
              </a:solidFill>
            </a:endParaRPr>
          </a:p>
          <a:p>
            <a:endParaRPr lang="th-TH" sz="3200" b="1" dirty="0">
              <a:solidFill>
                <a:srgbClr val="002060"/>
              </a:solidFill>
            </a:endParaRPr>
          </a:p>
          <a:p>
            <a:r>
              <a:rPr lang="th-TH" sz="3200" dirty="0"/>
              <a:t>     การทำงานจะขึ้นอยู่กับคุณสมบัติของเกตและสัญญาณอินพุทที่ป้อนเข้า โดยแสดงออกทางเอาท์พุตของวงจร </a:t>
            </a:r>
            <a:r>
              <a:rPr lang="th-TH" sz="2400" b="1" dirty="0"/>
              <a:t>(ทบทวน ครั้งที่แล้ว)</a:t>
            </a:r>
          </a:p>
        </p:txBody>
      </p:sp>
    </p:spTree>
    <p:extLst>
      <p:ext uri="{BB962C8B-B14F-4D97-AF65-F5344CB8AC3E}">
        <p14:creationId xmlns:p14="http://schemas.microsoft.com/office/powerpoint/2010/main" val="33666588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0160" y="50721"/>
            <a:ext cx="3809056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วงจรคอม</a:t>
            </a:r>
            <a:r>
              <a:rPr lang="th-TH" sz="3600" b="1" dirty="0" err="1"/>
              <a:t>บิเน</a:t>
            </a:r>
            <a:r>
              <a:rPr lang="th-TH" sz="3600" b="1" dirty="0"/>
              <a:t>ชัน</a:t>
            </a:r>
            <a:r>
              <a:rPr lang="th-TH" sz="4000" b="1" dirty="0"/>
              <a:t>อย่าง</a:t>
            </a:r>
            <a:r>
              <a:rPr lang="th-TH" sz="3600" b="1" dirty="0"/>
              <a:t>ง่าย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160160" y="758607"/>
            <a:ext cx="9001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วงจรคอมบิ</a:t>
            </a:r>
            <a:r>
              <a:rPr lang="th-TH" dirty="0" err="1"/>
              <a:t>เนชัน</a:t>
            </a:r>
            <a:r>
              <a:rPr lang="th-TH" dirty="0"/>
              <a:t> ประกอบด้วยลอจิกเกตและออกแบบให้มี จำนวนอินพุตและเอาท์พุต</a:t>
            </a:r>
          </a:p>
          <a:p>
            <a:r>
              <a:rPr lang="th-TH" dirty="0"/>
              <a:t>ได้ตามความต้องการ โดยโครงสร้างของวงจรคอมบิ</a:t>
            </a:r>
            <a:r>
              <a:rPr lang="th-TH" dirty="0" err="1"/>
              <a:t>เนชัน</a:t>
            </a:r>
            <a:r>
              <a:rPr lang="th-TH" dirty="0"/>
              <a:t> ประกอบด้วย</a:t>
            </a:r>
          </a:p>
          <a:p>
            <a:endParaRPr lang="th-TH" b="1" dirty="0"/>
          </a:p>
          <a:p>
            <a:r>
              <a:rPr lang="th-TH" b="1" dirty="0"/>
              <a:t>อินพุต</a:t>
            </a:r>
            <a:r>
              <a:rPr lang="en-US" dirty="0"/>
              <a:t>  I</a:t>
            </a:r>
            <a:r>
              <a:rPr lang="en-US" baseline="-10000" dirty="0"/>
              <a:t>0</a:t>
            </a:r>
            <a:r>
              <a:rPr lang="en-US" dirty="0"/>
              <a:t>, I</a:t>
            </a:r>
            <a:r>
              <a:rPr lang="en-US" baseline="-10000" dirty="0"/>
              <a:t>1</a:t>
            </a:r>
            <a:r>
              <a:rPr lang="en-US" dirty="0"/>
              <a:t> ,….,I</a:t>
            </a:r>
            <a:r>
              <a:rPr lang="en-US" baseline="-10000" dirty="0"/>
              <a:t>n</a:t>
            </a:r>
            <a:r>
              <a:rPr lang="en-US" dirty="0"/>
              <a:t> </a:t>
            </a:r>
            <a:r>
              <a:rPr lang="th-TH" dirty="0"/>
              <a:t>และเอาท์พุต </a:t>
            </a:r>
            <a:r>
              <a:rPr lang="en-US" dirty="0"/>
              <a:t>O</a:t>
            </a:r>
            <a:r>
              <a:rPr lang="en-US" baseline="-10000" dirty="0"/>
              <a:t>0</a:t>
            </a:r>
            <a:r>
              <a:rPr lang="en-US" dirty="0"/>
              <a:t>, O</a:t>
            </a:r>
            <a:r>
              <a:rPr lang="en-US" baseline="-10000" dirty="0"/>
              <a:t>1</a:t>
            </a:r>
            <a:r>
              <a:rPr lang="en-US" dirty="0"/>
              <a:t>,…,O</a:t>
            </a:r>
            <a:r>
              <a:rPr lang="en-US" baseline="-10000" dirty="0"/>
              <a:t>n</a:t>
            </a:r>
            <a:r>
              <a:rPr lang="en-US" dirty="0"/>
              <a:t> </a:t>
            </a:r>
            <a:endParaRPr lang="th-TH" dirty="0"/>
          </a:p>
          <a:p>
            <a:r>
              <a:rPr lang="th-TH" b="1" dirty="0"/>
              <a:t>ส่วนภายในรูปสี่เหลี่ยม</a:t>
            </a:r>
            <a:r>
              <a:rPr lang="th-TH" dirty="0"/>
              <a:t>เป็นวงจรที่ประกอบด้วยลอจิกเกตต่างๆ </a:t>
            </a:r>
          </a:p>
          <a:p>
            <a:endParaRPr lang="th-TH" dirty="0"/>
          </a:p>
          <a:p>
            <a:r>
              <a:rPr lang="th-TH" b="1" dirty="0"/>
              <a:t>ผลลัพธ์หรือสถานะทางเอาท์พุต</a:t>
            </a:r>
            <a:r>
              <a:rPr lang="th-TH" dirty="0"/>
              <a:t>ของวงจรจะขึ้นอยู่โดยตรงกับสถานะลอจิกทางอินพุตเท่านั้นหรือสถานะทางเอาท์พุตจะเกิดขึ้นจากสถานะลอจิกทางอินพุตปัจจุบัน นั่นคือจะไม่มีการป้อนกลับจากทางเอาท์พุตหรือไม่ขึ้นอยู่กับสถานะเดิมในอดีต และไม่มีความสามารถในการจัดเก็บข้อมูล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797152"/>
            <a:ext cx="6353175" cy="165735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7" name="Right Arrow 6"/>
          <p:cNvSpPr/>
          <p:nvPr/>
        </p:nvSpPr>
        <p:spPr>
          <a:xfrm>
            <a:off x="1873152" y="5625827"/>
            <a:ext cx="288032" cy="323453"/>
          </a:xfrm>
          <a:prstGeom prst="right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8" name="Rectangle 7"/>
          <p:cNvSpPr/>
          <p:nvPr/>
        </p:nvSpPr>
        <p:spPr>
          <a:xfrm>
            <a:off x="160160" y="5157192"/>
            <a:ext cx="162300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400" dirty="0"/>
              <a:t>โครงสร้างของ</a:t>
            </a:r>
          </a:p>
          <a:p>
            <a:r>
              <a:rPr lang="th-TH" sz="2400" dirty="0"/>
              <a:t>วงจรคอมบิ</a:t>
            </a:r>
            <a:r>
              <a:rPr lang="th-TH" sz="2400" dirty="0" err="1"/>
              <a:t>เนชัน</a:t>
            </a:r>
            <a:endParaRPr lang="th-TH" sz="2400" dirty="0"/>
          </a:p>
        </p:txBody>
      </p:sp>
      <p:sp>
        <p:nvSpPr>
          <p:cNvPr id="2" name="Rectangle 1"/>
          <p:cNvSpPr/>
          <p:nvPr/>
        </p:nvSpPr>
        <p:spPr>
          <a:xfrm>
            <a:off x="6228184" y="257795"/>
            <a:ext cx="20168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(ทบทวนครั้งที่แล้ว)</a:t>
            </a:r>
          </a:p>
        </p:txBody>
      </p:sp>
    </p:spTree>
    <p:extLst>
      <p:ext uri="{BB962C8B-B14F-4D97-AF65-F5344CB8AC3E}">
        <p14:creationId xmlns:p14="http://schemas.microsoft.com/office/powerpoint/2010/main" val="27006537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083" y="1248609"/>
            <a:ext cx="87484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วงจรคอม</a:t>
            </a:r>
            <a:r>
              <a:rPr lang="th-TH" dirty="0" err="1"/>
              <a:t>บิเนชั่น</a:t>
            </a:r>
            <a:r>
              <a:rPr lang="th-TH" dirty="0"/>
              <a:t> (</a:t>
            </a:r>
            <a:r>
              <a:rPr lang="en-US" sz="2000" dirty="0"/>
              <a:t>Combination Circuit) </a:t>
            </a:r>
            <a:r>
              <a:rPr lang="th-TH" dirty="0"/>
              <a:t>เป็นวงจรที่มีสภาวะเอาต์พุตขึ้นอยู่กับ</a:t>
            </a:r>
          </a:p>
          <a:p>
            <a:r>
              <a:rPr lang="th-TH" dirty="0"/>
              <a:t>การป้อนอินพุตในขณะนั้นไม่มีการนำสัญญาณทางเอาต์พุตมาป้อนเป็นสัญญาณอินพุต หรือไม่มีหน่วยความจำเก็บสัญญาณเอาต์พุตแล้วป้อนกลับมาเป็นอินพุต </a:t>
            </a:r>
          </a:p>
          <a:p>
            <a:r>
              <a:rPr lang="th-TH" dirty="0"/>
              <a:t>        กล่าวโดยสรุปคือ เป็นวงจรที่สัญญาณอินพุตที่เข้ามาจะผ่านวงจรลอจิกแล้วให้ผลออกทางเอาต์พุตโดยไม่นำเอาผลของเอาต์พุตกลับมาพิจารณาอีกดังภาพ</a:t>
            </a:r>
          </a:p>
        </p:txBody>
      </p:sp>
      <p:sp>
        <p:nvSpPr>
          <p:cNvPr id="3" name="Rectangle 2"/>
          <p:cNvSpPr/>
          <p:nvPr/>
        </p:nvSpPr>
        <p:spPr>
          <a:xfrm>
            <a:off x="395536" y="260648"/>
            <a:ext cx="3655168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คุณลักษณะของวงจรคอม</a:t>
            </a:r>
            <a:r>
              <a:rPr lang="th-TH" b="1" dirty="0" err="1"/>
              <a:t>บิเนชั่น</a:t>
            </a:r>
            <a:endParaRPr lang="th-TH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95378"/>
            <a:ext cx="7724775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3507" y="5925592"/>
            <a:ext cx="87484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ตัวอย่างวงจรคอม</a:t>
            </a:r>
            <a:r>
              <a:rPr lang="th-TH" dirty="0" err="1"/>
              <a:t>บิเนชั่น</a:t>
            </a:r>
            <a:r>
              <a:rPr lang="th-TH" dirty="0"/>
              <a:t> เช่น วงจรเข้ารหัส วงจรถอดรหัส วงจรเปรียบเทียบ วงจรมัลติเพล็กซ์วงจรดีมัลติเพล็กซ์ วงจรบวกเลขฐานสอง วงจรลบเลขฐานสอง เป็นต้น</a:t>
            </a:r>
          </a:p>
        </p:txBody>
      </p:sp>
    </p:spTree>
    <p:extLst>
      <p:ext uri="{BB962C8B-B14F-4D97-AF65-F5344CB8AC3E}">
        <p14:creationId xmlns:p14="http://schemas.microsoft.com/office/powerpoint/2010/main" val="27402301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0160" y="762080"/>
            <a:ext cx="85883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แสดงวงจร</a:t>
            </a:r>
            <a:r>
              <a:rPr lang="th-TH" dirty="0" err="1"/>
              <a:t>แอนด์</a:t>
            </a:r>
            <a:r>
              <a:rPr lang="th-TH" dirty="0"/>
              <a:t> – </a:t>
            </a:r>
            <a:r>
              <a:rPr lang="th-TH" dirty="0" err="1"/>
              <a:t>ออร์</a:t>
            </a:r>
            <a:r>
              <a:rPr lang="th-TH" dirty="0"/>
              <a:t> ที่ประกอบด้วย</a:t>
            </a:r>
            <a:r>
              <a:rPr lang="th-TH" dirty="0" err="1"/>
              <a:t>แอนด์</a:t>
            </a:r>
            <a:r>
              <a:rPr lang="th-TH" dirty="0"/>
              <a:t>เกต สามอินพุตสองตัว และ</a:t>
            </a:r>
            <a:r>
              <a:rPr lang="th-TH" dirty="0" err="1"/>
              <a:t>ออร์</a:t>
            </a:r>
            <a:r>
              <a:rPr lang="th-TH" dirty="0"/>
              <a:t>เกตสองอินพุตหนึ่งตัว การเขียน</a:t>
            </a:r>
            <a:r>
              <a:rPr lang="th-TH" dirty="0" err="1"/>
              <a:t>สมการบูลลีน</a:t>
            </a:r>
            <a:r>
              <a:rPr lang="th-TH" dirty="0"/>
              <a:t> จะสามารถเขียนได้จากอินพุตไปหาเอาท์พุต โดยเขียนจาก</a:t>
            </a:r>
            <a:r>
              <a:rPr lang="th-TH" dirty="0" err="1"/>
              <a:t>แอนด์</a:t>
            </a:r>
            <a:r>
              <a:rPr lang="th-TH" dirty="0"/>
              <a:t>เกตสองตัวก่อน จากนั้นให้เขียนของ</a:t>
            </a:r>
            <a:r>
              <a:rPr lang="th-TH" dirty="0" err="1"/>
              <a:t>ออร์</a:t>
            </a:r>
            <a:r>
              <a:rPr lang="th-TH" dirty="0"/>
              <a:t>เกต สมการจะอยู่ในรูปของผลบวกของผลคูณ วงจรประเภทนี้จะมี</a:t>
            </a:r>
            <a:r>
              <a:rPr lang="th-TH" dirty="0" err="1"/>
              <a:t>แอนด์</a:t>
            </a:r>
            <a:r>
              <a:rPr lang="th-TH" dirty="0"/>
              <a:t>เกตหลาย ๆ อินพุตก็ได้ จากวงจรจะเห็นว่าเป็นวงจร</a:t>
            </a:r>
            <a:r>
              <a:rPr lang="th-TH" dirty="0" err="1"/>
              <a:t>แอนด์</a:t>
            </a:r>
            <a:r>
              <a:rPr lang="th-TH" dirty="0"/>
              <a:t> – </a:t>
            </a:r>
            <a:r>
              <a:rPr lang="th-TH" dirty="0" err="1"/>
              <a:t>ออร์</a:t>
            </a:r>
            <a:r>
              <a:rPr lang="th-TH" dirty="0"/>
              <a:t> แบบ 6 อินพุตและมีตารางความจริง</a:t>
            </a:r>
          </a:p>
        </p:txBody>
      </p:sp>
      <p:sp>
        <p:nvSpPr>
          <p:cNvPr id="5" name="Rectangle 4"/>
          <p:cNvSpPr/>
          <p:nvPr/>
        </p:nvSpPr>
        <p:spPr>
          <a:xfrm>
            <a:off x="160160" y="50721"/>
            <a:ext cx="3809056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วงจรคอม</a:t>
            </a:r>
            <a:r>
              <a:rPr lang="th-TH" sz="3600" b="1" dirty="0" err="1"/>
              <a:t>บิเน</a:t>
            </a:r>
            <a:r>
              <a:rPr lang="th-TH" sz="3600" b="1" dirty="0"/>
              <a:t>ชัน</a:t>
            </a:r>
            <a:r>
              <a:rPr lang="th-TH" sz="4000" b="1" dirty="0"/>
              <a:t>อย่าง</a:t>
            </a:r>
            <a:r>
              <a:rPr lang="th-TH" sz="3600" b="1" dirty="0"/>
              <a:t>ง่าย</a:t>
            </a:r>
            <a:endParaRPr lang="th-TH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96" y="3789040"/>
            <a:ext cx="3276600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312" y="3429000"/>
            <a:ext cx="3771900" cy="26479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51438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4171950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3160132"/>
            <a:ext cx="1368152" cy="186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7505" y="5063722"/>
            <a:ext cx="12263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AND gate,</a:t>
            </a:r>
          </a:p>
          <a:p>
            <a:r>
              <a:rPr lang="en-US" sz="2000" b="1" i="1" dirty="0"/>
              <a:t>Y = A · B </a:t>
            </a:r>
            <a:endParaRPr lang="th-TH" sz="20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69" y="3160132"/>
            <a:ext cx="1962869" cy="1730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54349" y="5019273"/>
            <a:ext cx="20295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dirty="0" err="1"/>
              <a:t>ออร์</a:t>
            </a:r>
            <a:r>
              <a:rPr lang="th-TH" sz="2000" dirty="0"/>
              <a:t> (</a:t>
            </a:r>
            <a:r>
              <a:rPr lang="en-US" sz="2000" dirty="0"/>
              <a:t>OR gate)</a:t>
            </a:r>
            <a:r>
              <a:rPr lang="en-US" sz="2000" b="1" i="1" dirty="0"/>
              <a:t> </a:t>
            </a:r>
          </a:p>
          <a:p>
            <a:r>
              <a:rPr lang="en-US" sz="2000" b="1" i="1" dirty="0"/>
              <a:t>Y = A + B </a:t>
            </a:r>
            <a:endParaRPr lang="th-TH" sz="20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311912"/>
              </p:ext>
            </p:extLst>
          </p:nvPr>
        </p:nvGraphicFramePr>
        <p:xfrm>
          <a:off x="5627632" y="477724"/>
          <a:ext cx="221236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lt1"/>
                          </a:solidFill>
                        </a:rPr>
                        <a:t>1</a:t>
                      </a:r>
                    </a:p>
                    <a:p>
                      <a:r>
                        <a:rPr lang="en-US" b="1" dirty="0">
                          <a:solidFill>
                            <a:schemeClr val="lt1"/>
                          </a:solidFill>
                        </a:rPr>
                        <a:t>B</a:t>
                      </a:r>
                      <a:endParaRPr lang="th-TH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6341883" y="908720"/>
            <a:ext cx="309344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121232" y="208259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th-TH" dirty="0"/>
          </a:p>
        </p:txBody>
      </p:sp>
      <p:sp>
        <p:nvSpPr>
          <p:cNvPr id="12" name="TextBox 11"/>
          <p:cNvSpPr txBox="1"/>
          <p:nvPr/>
        </p:nvSpPr>
        <p:spPr>
          <a:xfrm>
            <a:off x="6804248" y="211369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th-TH" dirty="0"/>
          </a:p>
        </p:txBody>
      </p:sp>
      <p:sp>
        <p:nvSpPr>
          <p:cNvPr id="13" name="TextBox 12"/>
          <p:cNvSpPr txBox="1"/>
          <p:nvPr/>
        </p:nvSpPr>
        <p:spPr>
          <a:xfrm>
            <a:off x="5940152" y="521003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th-TH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042421"/>
              </p:ext>
            </p:extLst>
          </p:nvPr>
        </p:nvGraphicFramePr>
        <p:xfrm>
          <a:off x="5580112" y="3694152"/>
          <a:ext cx="221236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lt1"/>
                          </a:solidFill>
                        </a:rPr>
                        <a:t>1</a:t>
                      </a:r>
                    </a:p>
                    <a:p>
                      <a:r>
                        <a:rPr lang="en-US" b="1" dirty="0">
                          <a:solidFill>
                            <a:schemeClr val="lt1"/>
                          </a:solidFill>
                        </a:rPr>
                        <a:t>B</a:t>
                      </a:r>
                      <a:endParaRPr lang="th-TH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7" name="Straight Connector 16"/>
          <p:cNvCxnSpPr/>
          <p:nvPr/>
        </p:nvCxnSpPr>
        <p:spPr>
          <a:xfrm>
            <a:off x="5652120" y="4149080"/>
            <a:ext cx="309344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070968" y="4149080"/>
            <a:ext cx="309344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012904" y="528204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th-TH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7" y="5674459"/>
            <a:ext cx="2253115" cy="474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436840" y="2545740"/>
            <a:ext cx="36740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th-TH" dirty="0"/>
          </a:p>
        </p:txBody>
      </p:sp>
      <p:sp>
        <p:nvSpPr>
          <p:cNvPr id="22" name="TextBox 21"/>
          <p:cNvSpPr txBox="1"/>
          <p:nvPr/>
        </p:nvSpPr>
        <p:spPr>
          <a:xfrm>
            <a:off x="6436840" y="5570076"/>
            <a:ext cx="36740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th-TH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23528" y="1196752"/>
            <a:ext cx="46805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23528" y="1484784"/>
            <a:ext cx="46805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16632"/>
            <a:ext cx="597366" cy="33187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cxnSp>
        <p:nvCxnSpPr>
          <p:cNvPr id="24" name="Straight Arrow Connector 23"/>
          <p:cNvCxnSpPr/>
          <p:nvPr/>
        </p:nvCxnSpPr>
        <p:spPr>
          <a:xfrm>
            <a:off x="4171950" y="1340768"/>
            <a:ext cx="126414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470" y="3145664"/>
            <a:ext cx="792088" cy="49936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cxnSp>
        <p:nvCxnSpPr>
          <p:cNvPr id="29" name="Straight Arrow Connector 28"/>
          <p:cNvCxnSpPr/>
          <p:nvPr/>
        </p:nvCxnSpPr>
        <p:spPr>
          <a:xfrm>
            <a:off x="5940152" y="1916832"/>
            <a:ext cx="181080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6341883" y="1916832"/>
            <a:ext cx="159631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7076665" y="1916832"/>
            <a:ext cx="159631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6156176" y="2420888"/>
            <a:ext cx="181080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6804248" y="2447310"/>
            <a:ext cx="159631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746" y="2737090"/>
            <a:ext cx="597366" cy="331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" name="TextBox 2047"/>
          <p:cNvSpPr txBox="1"/>
          <p:nvPr/>
        </p:nvSpPr>
        <p:spPr>
          <a:xfrm>
            <a:off x="5724128" y="263691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  <a:endParaRPr lang="th-TH" dirty="0"/>
          </a:p>
        </p:txBody>
      </p:sp>
      <p:cxnSp>
        <p:nvCxnSpPr>
          <p:cNvPr id="2054" name="Straight Arrow Connector 2053"/>
          <p:cNvCxnSpPr>
            <a:stCxn id="2048" idx="3"/>
          </p:cNvCxnSpPr>
          <p:nvPr/>
        </p:nvCxnSpPr>
        <p:spPr>
          <a:xfrm>
            <a:off x="6088330" y="2898522"/>
            <a:ext cx="21923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521928"/>
            <a:ext cx="792088" cy="49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5724128" y="551723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  <a:endParaRPr lang="th-TH" dirty="0"/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6263128" y="5543654"/>
            <a:ext cx="181080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6876256" y="5543654"/>
            <a:ext cx="159631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5868144" y="5111606"/>
            <a:ext cx="181080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6269875" y="5111606"/>
            <a:ext cx="159631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7004657" y="5111606"/>
            <a:ext cx="159631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267744" y="6146140"/>
            <a:ext cx="36740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th-TH" dirty="0"/>
          </a:p>
        </p:txBody>
      </p:sp>
      <p:sp>
        <p:nvSpPr>
          <p:cNvPr id="52" name="TextBox 51"/>
          <p:cNvSpPr txBox="1"/>
          <p:nvPr/>
        </p:nvSpPr>
        <p:spPr>
          <a:xfrm>
            <a:off x="3124472" y="6165304"/>
            <a:ext cx="36740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th-TH" dirty="0"/>
          </a:p>
        </p:txBody>
      </p:sp>
      <p:sp>
        <p:nvSpPr>
          <p:cNvPr id="2055" name="TextBox 2054"/>
          <p:cNvSpPr txBox="1"/>
          <p:nvPr/>
        </p:nvSpPr>
        <p:spPr>
          <a:xfrm>
            <a:off x="2699792" y="6165304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  <a:endParaRPr lang="th-TH" dirty="0"/>
          </a:p>
        </p:txBody>
      </p:sp>
      <p:sp>
        <p:nvSpPr>
          <p:cNvPr id="54" name="TextBox 53"/>
          <p:cNvSpPr txBox="1"/>
          <p:nvPr/>
        </p:nvSpPr>
        <p:spPr>
          <a:xfrm>
            <a:off x="3563888" y="614614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  <a:endParaRPr lang="th-TH" dirty="0"/>
          </a:p>
        </p:txBody>
      </p:sp>
      <p:sp>
        <p:nvSpPr>
          <p:cNvPr id="55" name="TextBox 54"/>
          <p:cNvSpPr txBox="1"/>
          <p:nvPr/>
        </p:nvSpPr>
        <p:spPr>
          <a:xfrm>
            <a:off x="3916560" y="616530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th-TH" dirty="0"/>
          </a:p>
        </p:txBody>
      </p:sp>
      <p:cxnSp>
        <p:nvCxnSpPr>
          <p:cNvPr id="2057" name="Straight Arrow Connector 2056"/>
          <p:cNvCxnSpPr>
            <a:stCxn id="55" idx="0"/>
            <a:endCxn id="2050" idx="3"/>
          </p:cNvCxnSpPr>
          <p:nvPr/>
        </p:nvCxnSpPr>
        <p:spPr>
          <a:xfrm flipV="1">
            <a:off x="4100264" y="1483470"/>
            <a:ext cx="71686" cy="4681834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9" name="Straight Arrow Connector 2058"/>
          <p:cNvCxnSpPr>
            <a:stCxn id="2050" idx="3"/>
          </p:cNvCxnSpPr>
          <p:nvPr/>
        </p:nvCxnSpPr>
        <p:spPr>
          <a:xfrm flipH="1" flipV="1">
            <a:off x="3745989" y="1340768"/>
            <a:ext cx="425961" cy="142702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03660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3599" y="476672"/>
            <a:ext cx="82809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h-TH" dirty="0"/>
          </a:p>
          <a:p>
            <a:r>
              <a:rPr lang="th-TH" dirty="0"/>
              <a:t> วงจรคอม</a:t>
            </a:r>
            <a:r>
              <a:rPr lang="th-TH" dirty="0" err="1"/>
              <a:t>ไบเนชั่น</a:t>
            </a:r>
            <a:r>
              <a:rPr lang="th-TH" dirty="0"/>
              <a:t>แบ่งขนาดตามจำนวนของลอจิกเกตที่บรรจุอยู่ภายในชิปวงจรรวมโดยแบ่งเป็น 4 ชนิดดังนี้ </a:t>
            </a:r>
          </a:p>
          <a:p>
            <a:endParaRPr lang="th-TH" dirty="0"/>
          </a:p>
          <a:p>
            <a:r>
              <a:rPr lang="th-TH" dirty="0"/>
              <a:t>1. ชนิด </a:t>
            </a:r>
            <a:r>
              <a:rPr lang="en-US" dirty="0"/>
              <a:t>SSI (Small – Scale Integration) </a:t>
            </a:r>
            <a:r>
              <a:rPr lang="th-TH" dirty="0"/>
              <a:t>เป็นชนิดที่มีลอจิกเกตภายในไม่เกิน 12 ตัว </a:t>
            </a:r>
          </a:p>
          <a:p>
            <a:r>
              <a:rPr lang="th-TH" dirty="0"/>
              <a:t>2. ชนิด </a:t>
            </a:r>
            <a:r>
              <a:rPr lang="en-US" dirty="0"/>
              <a:t>MSI (Medium – Scale Integration) </a:t>
            </a:r>
            <a:r>
              <a:rPr lang="th-TH" dirty="0"/>
              <a:t>เป็นชนิดที่มีลอจิกเกตภายในระหว่าง 12 - 99 ตัว </a:t>
            </a:r>
          </a:p>
          <a:p>
            <a:r>
              <a:rPr lang="th-TH" dirty="0"/>
              <a:t>3. ชนิด </a:t>
            </a:r>
            <a:r>
              <a:rPr lang="en-US" dirty="0"/>
              <a:t>LSI (Large - Scale Integration) </a:t>
            </a:r>
            <a:r>
              <a:rPr lang="th-TH" dirty="0"/>
              <a:t>เป็นชนิดที่มีลอจิกเกตภายในมากกว่า 100 ตัว (100 ถึง 1000 ตัว) </a:t>
            </a:r>
          </a:p>
          <a:p>
            <a:r>
              <a:rPr lang="th-TH" dirty="0"/>
              <a:t>4. ชนิด </a:t>
            </a:r>
            <a:r>
              <a:rPr lang="en-US" dirty="0"/>
              <a:t>VLSI (Very Large - Scale Integration) </a:t>
            </a:r>
            <a:r>
              <a:rPr lang="th-TH" dirty="0"/>
              <a:t>เป็นชนิดที่มีลอจิกเกตภายในมากกว่า ชนิด </a:t>
            </a:r>
            <a:r>
              <a:rPr lang="en-US" dirty="0"/>
              <a:t>LSI (</a:t>
            </a:r>
            <a:r>
              <a:rPr lang="th-TH" dirty="0"/>
              <a:t>มากกว่า 1000 ตัว) </a:t>
            </a:r>
          </a:p>
        </p:txBody>
      </p:sp>
      <p:sp>
        <p:nvSpPr>
          <p:cNvPr id="3" name="Rectangle 2"/>
          <p:cNvSpPr/>
          <p:nvPr/>
        </p:nvSpPr>
        <p:spPr>
          <a:xfrm>
            <a:off x="395536" y="260648"/>
            <a:ext cx="2845651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การแบ่งวงจรคอม</a:t>
            </a:r>
            <a:r>
              <a:rPr lang="th-TH" b="1" dirty="0" err="1"/>
              <a:t>บิเนชั่น</a:t>
            </a:r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36535774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350" y="1412776"/>
            <a:ext cx="82089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การวิเคราะห์วงจรลอจิก </a:t>
            </a:r>
            <a:endParaRPr lang="th-TH" dirty="0"/>
          </a:p>
          <a:p>
            <a:r>
              <a:rPr lang="th-TH" dirty="0"/>
              <a:t>การวิเคราะห์วงจรลอจิกหมายถึง การอธิบายคุณสมบัติของวงจรลอจิก โดยอาจจะ อธิบายในรูปของสมการลอจิก ตารางความจริง หรือ </a:t>
            </a:r>
            <a:r>
              <a:rPr lang="en-US" dirty="0"/>
              <a:t>Timing Diagram </a:t>
            </a:r>
            <a:r>
              <a:rPr lang="th-TH" dirty="0"/>
              <a:t>ก็ได้ </a:t>
            </a:r>
          </a:p>
          <a:p>
            <a:r>
              <a:rPr lang="th-TH" dirty="0"/>
              <a:t>สมการลอจิก ตารางความจริง และ </a:t>
            </a:r>
            <a:r>
              <a:rPr lang="en-US" dirty="0"/>
              <a:t>Timing Diagram </a:t>
            </a:r>
            <a:r>
              <a:rPr lang="th-TH" dirty="0"/>
              <a:t>ล้วนแต่ใช้อธิบายคุณสมบัติ ของวงจรลอจิกได้ทั้งสิ้น     </a:t>
            </a:r>
            <a:r>
              <a:rPr lang="th-TH" b="1" u="sng" dirty="0"/>
              <a:t>ต่างกันที่วิธีการอธิบาย</a:t>
            </a:r>
            <a:r>
              <a:rPr lang="th-TH" dirty="0"/>
              <a:t> กล่าวคือ </a:t>
            </a:r>
          </a:p>
          <a:p>
            <a:endParaRPr lang="th-TH" dirty="0"/>
          </a:p>
          <a:p>
            <a:r>
              <a:rPr lang="th-TH" b="1" dirty="0"/>
              <a:t>สมการลอจิก</a:t>
            </a:r>
            <a:r>
              <a:rPr lang="th-TH" dirty="0"/>
              <a:t>อธิบายในรูปของ สมการคณิตศาสตร์ </a:t>
            </a:r>
          </a:p>
          <a:p>
            <a:r>
              <a:rPr lang="th-TH" b="1" dirty="0"/>
              <a:t>ตารางความจริง</a:t>
            </a:r>
            <a:r>
              <a:rPr lang="th-TH" dirty="0"/>
              <a:t>อธิบายในรูปของตาราง </a:t>
            </a:r>
            <a:endParaRPr lang="en-US" dirty="0"/>
          </a:p>
          <a:p>
            <a:r>
              <a:rPr lang="en-US" dirty="0"/>
              <a:t>Timing Diagram </a:t>
            </a:r>
            <a:r>
              <a:rPr lang="th-TH" dirty="0"/>
              <a:t>อธิบายโดย เขียนรูปคลื่นที่จุดต่างๆ ของวงจร </a:t>
            </a:r>
          </a:p>
        </p:txBody>
      </p:sp>
      <p:sp>
        <p:nvSpPr>
          <p:cNvPr id="3" name="Rectangle 2"/>
          <p:cNvSpPr/>
          <p:nvPr/>
        </p:nvSpPr>
        <p:spPr>
          <a:xfrm>
            <a:off x="2931376" y="476672"/>
            <a:ext cx="2792752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การวิเคราะห์วงจรลอจิก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6535774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260648"/>
            <a:ext cx="57423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ตัวอย่างที่  ให้เขียน</a:t>
            </a:r>
            <a:r>
              <a:rPr lang="th-TH" dirty="0"/>
              <a:t>สมการลอจิก ตารางความจริง และ </a:t>
            </a:r>
            <a:r>
              <a:rPr lang="en-US" dirty="0"/>
              <a:t>Timing Diagram </a:t>
            </a:r>
            <a:r>
              <a:rPr lang="th-TH" dirty="0"/>
              <a:t>ของวงจรลอจิก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4754"/>
            <a:ext cx="5112568" cy="2119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5" y="643427"/>
            <a:ext cx="4200525" cy="356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53" y="4221088"/>
            <a:ext cx="5705475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70284" y="3341099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Timing Diagram </a:t>
            </a:r>
            <a:r>
              <a:rPr lang="th-TH" dirty="0"/>
              <a:t>หาได้โดยการนา ค่าจากตารางความจริงมาเขียนเป็นรูปคลื่นดังนี้</a:t>
            </a:r>
          </a:p>
        </p:txBody>
      </p:sp>
    </p:spTree>
    <p:extLst>
      <p:ext uri="{BB962C8B-B14F-4D97-AF65-F5344CB8AC3E}">
        <p14:creationId xmlns:p14="http://schemas.microsoft.com/office/powerpoint/2010/main" val="36535774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F4090C9-6CE6-48C7-A2B4-146611079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64904"/>
            <a:ext cx="82296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h-TH" b="1" dirty="0"/>
              <a:t>ตัวอย่าง การใช้ลอจิกเกตพื้นฐานต่างๆ </a:t>
            </a:r>
            <a:r>
              <a:rPr lang="th-TH" sz="2700" b="1" dirty="0"/>
              <a:t>(</a:t>
            </a:r>
            <a:r>
              <a:rPr lang="en-US" sz="2700" b="1" dirty="0"/>
              <a:t>AND, OR, NOT </a:t>
            </a:r>
            <a:r>
              <a:rPr lang="en-US" sz="2700" b="1" dirty="0" err="1"/>
              <a:t>etc</a:t>
            </a:r>
            <a:r>
              <a:rPr lang="en-US" sz="2700" b="1" dirty="0"/>
              <a:t>…)</a:t>
            </a:r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7550014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8C86F-0A34-44C3-822D-5635C9C7C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6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h-TH" dirty="0"/>
              <a:t>ตัวอย่าง การใช้ลอจิกเกตพื้นฐานต่างๆ </a:t>
            </a:r>
            <a:r>
              <a:rPr lang="th-TH" sz="2700" dirty="0"/>
              <a:t>(</a:t>
            </a:r>
            <a:r>
              <a:rPr lang="en-US" sz="2700" dirty="0"/>
              <a:t>AND, OR, NOT </a:t>
            </a:r>
            <a:r>
              <a:rPr lang="en-US" sz="2700" dirty="0" err="1"/>
              <a:t>etc</a:t>
            </a:r>
            <a:r>
              <a:rPr lang="en-US" sz="2700" dirty="0"/>
              <a:t>…)</a:t>
            </a:r>
            <a:endParaRPr lang="th-T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01ECA9-BDD4-4444-8EAA-190C13F7DFEA}"/>
              </a:ext>
            </a:extLst>
          </p:cNvPr>
          <p:cNvSpPr txBox="1"/>
          <p:nvPr/>
        </p:nvSpPr>
        <p:spPr>
          <a:xfrm>
            <a:off x="323528" y="1892338"/>
            <a:ext cx="842493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การออกแบบ </a:t>
            </a:r>
            <a:r>
              <a:rPr lang="th-TH" b="1" dirty="0"/>
              <a:t>ระบบเตือนภัยอัคคีภัย (</a:t>
            </a:r>
            <a:r>
              <a:rPr lang="en-US" b="1" dirty="0"/>
              <a:t>Fire Alarm System)</a:t>
            </a:r>
            <a:r>
              <a:rPr lang="en-US" dirty="0"/>
              <a:t> </a:t>
            </a:r>
            <a:r>
              <a:rPr lang="th-TH" dirty="0"/>
              <a:t>โดยใช้ลอจิกเกตพื้นฐาน (</a:t>
            </a:r>
            <a:r>
              <a:rPr lang="en-US" dirty="0"/>
              <a:t>AND, OR, NOT) </a:t>
            </a:r>
            <a:r>
              <a:rPr lang="th-TH" dirty="0"/>
              <a:t>ตั้งแต่การกำหนดเงื่อนไขทางวิศวกรรมไปจนถึงแผนภาพวงจร</a:t>
            </a:r>
          </a:p>
        </p:txBody>
      </p:sp>
      <p:pic>
        <p:nvPicPr>
          <p:cNvPr id="11266" name="Picture 2" descr="ข้อแนะนำ : การตรวจระบบแจ้งเหตุเพลิงไหม้ Fire alarm เริ่มต้นอย่างไร">
            <a:extLst>
              <a:ext uri="{FF2B5EF4-FFF2-40B4-BE49-F238E27FC236}">
                <a16:creationId xmlns:a16="http://schemas.microsoft.com/office/drawing/2014/main" id="{9024C53A-4AC7-43EB-AD60-DAE017ED5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7" y="3449765"/>
            <a:ext cx="3156967" cy="210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รู้จักระบบ Fire Alarm ระบบแจ้งเตือนไฟไหม้ เพื่อความปลอดภัยที่ต้องมี">
            <a:extLst>
              <a:ext uri="{FF2B5EF4-FFF2-40B4-BE49-F238E27FC236}">
                <a16:creationId xmlns:a16="http://schemas.microsoft.com/office/drawing/2014/main" id="{BD1C88D6-6E12-48D4-89CD-281F1C04A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384" y="3440049"/>
            <a:ext cx="3267075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พารู้จักเครื่องตรวจจับความร้อน (Heat Detector) คืออะไร มีกี่แบบ ทำงานยังไง? - LIV-24 Security Solution">
            <a:extLst>
              <a:ext uri="{FF2B5EF4-FFF2-40B4-BE49-F238E27FC236}">
                <a16:creationId xmlns:a16="http://schemas.microsoft.com/office/drawing/2014/main" id="{E2E6E361-4B51-4944-BAE7-121250DA2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048" y="3429000"/>
            <a:ext cx="2800564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D4F1C30-3417-48CC-980C-66D9F61E66C4}"/>
              </a:ext>
            </a:extLst>
          </p:cNvPr>
          <p:cNvSpPr txBox="1"/>
          <p:nvPr/>
        </p:nvSpPr>
        <p:spPr>
          <a:xfrm>
            <a:off x="1218277" y="992227"/>
            <a:ext cx="6537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rgbClr val="FF0000"/>
                </a:solidFill>
              </a:rPr>
              <a:t>ระบบเตือนภัยอัคคีภัย </a:t>
            </a:r>
            <a:r>
              <a:rPr lang="th-TH" b="1" dirty="0">
                <a:solidFill>
                  <a:srgbClr val="FF0000"/>
                </a:solidFill>
              </a:rPr>
              <a:t>(</a:t>
            </a:r>
            <a:r>
              <a:rPr lang="en-US" b="1" dirty="0">
                <a:solidFill>
                  <a:srgbClr val="FF0000"/>
                </a:solidFill>
              </a:rPr>
              <a:t>Fire Alarm System)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th-TH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7014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72BEB6A-453C-4CB5-BD09-5C665B58A9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7875" y="125151"/>
            <a:ext cx="822960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rgbClr val="FF0000"/>
                </a:solidFill>
              </a:rPr>
              <a:t>ระบบเตือนภัยอัคคีภัย </a:t>
            </a:r>
            <a:r>
              <a:rPr lang="th-TH" b="1" dirty="0">
                <a:solidFill>
                  <a:srgbClr val="FF0000"/>
                </a:solidFill>
              </a:rPr>
              <a:t>(</a:t>
            </a:r>
            <a:r>
              <a:rPr lang="en-US" b="1" dirty="0">
                <a:solidFill>
                  <a:srgbClr val="FF0000"/>
                </a:solidFill>
              </a:rPr>
              <a:t>Fire Alarm System)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1E7A79-29C9-48A3-B822-071A1BC512FF}"/>
              </a:ext>
            </a:extLst>
          </p:cNvPr>
          <p:cNvSpPr txBox="1"/>
          <p:nvPr/>
        </p:nvSpPr>
        <p:spPr>
          <a:xfrm>
            <a:off x="0" y="1268760"/>
            <a:ext cx="87129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ตัวอย่างการออกแบบ </a:t>
            </a:r>
            <a:r>
              <a:rPr lang="th-TH" b="1" dirty="0"/>
              <a:t>ระบบเตือนภัยอัคคีภัย (</a:t>
            </a:r>
            <a:r>
              <a:rPr lang="en-US" b="1" dirty="0"/>
              <a:t>Fire Alarm System)</a:t>
            </a:r>
            <a:r>
              <a:rPr lang="en-US" dirty="0"/>
              <a:t> </a:t>
            </a:r>
            <a:r>
              <a:rPr lang="th-TH" dirty="0"/>
              <a:t>โดยใช้ลอจิกเกตพื้นฐานตั้งแต่การกำหนดเงื่อนไขทางวิศวกรรมไปจนถึงแผนภาพวงจร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C69204DE-F2AE-4695-86C5-366E8766B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516" y="2180617"/>
            <a:ext cx="8712968" cy="4909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44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1. </a:t>
            </a:r>
            <a:r>
              <a:rPr kumimoji="0" lang="th-TH" altLang="th-TH" sz="44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Angsana New" panose="02020603050405020304" pitchFamily="18" charset="-34"/>
              </a:rPr>
              <a:t>การกำหนดเงื่อนไขอินพุตและเอาต์พุต</a:t>
            </a:r>
            <a:endParaRPr kumimoji="0" lang="th-TH" altLang="th-TH" sz="4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32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Google Sans Text"/>
                <a:cs typeface="Angsana New" panose="02020603050405020304" pitchFamily="18" charset="-34"/>
              </a:rPr>
              <a:t>อินพุต (เซนเซอร์ตรวจจับและสวิตช์):</a:t>
            </a:r>
            <a:endParaRPr kumimoji="0" lang="th-TH" altLang="th-TH" sz="96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S (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Smoke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Sensor</a:t>
            </a: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):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</a:t>
            </a:r>
            <a:r>
              <a:rPr kumimoji="0" lang="th-TH" altLang="th-TH" sz="3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Google Sans Text"/>
                <a:cs typeface="Angsana New" panose="02020603050405020304" pitchFamily="18" charset="-34"/>
              </a:rPr>
              <a:t>ตรวจพบควันไฟ </a:t>
            </a:r>
            <a:r>
              <a:rPr kumimoji="0" lang="en-US" altLang="th-TH" sz="3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Google Sans Text"/>
                <a:cs typeface="Angsana New" panose="02020603050405020304" pitchFamily="18" charset="-34"/>
              </a:rPr>
              <a:t>-&gt; </a:t>
            </a:r>
            <a:r>
              <a:rPr kumimoji="0" lang="th-TH" altLang="th-TH" sz="3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Google Sans Text"/>
                <a:cs typeface="Angsana New" panose="02020603050405020304" pitchFamily="18" charset="-34"/>
              </a:rPr>
              <a:t> มีควัน = </a:t>
            </a:r>
            <a:r>
              <a:rPr kumimoji="0" lang="th-TH" altLang="th-TH" sz="32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Google Sans Text"/>
              </a:rPr>
              <a:t>1</a:t>
            </a:r>
            <a:r>
              <a:rPr kumimoji="0" lang="th-TH" altLang="th-TH" sz="3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Google Sans Text"/>
              </a:rPr>
              <a:t>, </a:t>
            </a:r>
            <a:r>
              <a:rPr kumimoji="0" lang="th-TH" altLang="th-TH" sz="3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Google Sans Text"/>
                <a:cs typeface="Angsana New" panose="02020603050405020304" pitchFamily="18" charset="-34"/>
              </a:rPr>
              <a:t>ไม่มีควัน </a:t>
            </a:r>
            <a:r>
              <a:rPr kumimoji="0" lang="th-TH" altLang="th-TH" sz="3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Google Sans Text"/>
              </a:rPr>
              <a:t>= </a:t>
            </a:r>
            <a:r>
              <a:rPr kumimoji="0" lang="th-TH" altLang="th-TH" sz="32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Google Sans Text"/>
              </a:rPr>
              <a:t>0</a:t>
            </a:r>
            <a:endParaRPr kumimoji="0" lang="th-TH" altLang="th-TH" sz="32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Google Sans Tex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H (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Heat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Sensor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):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Angsana New" panose="02020603050405020304" pitchFamily="18" charset="-34"/>
              </a:rPr>
              <a:t>ตรวจพบความร้อนเกินพิกัด </a:t>
            </a:r>
            <a:r>
              <a:rPr kumimoji="0" lang="en-US" altLang="th-TH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Angsana New" panose="02020603050405020304" pitchFamily="18" charset="-34"/>
              </a:rPr>
              <a:t>-&gt;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Angsana New" panose="02020603050405020304" pitchFamily="18" charset="-34"/>
              </a:rPr>
              <a:t> ร้อนเกิน =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</a:rPr>
              <a:t>1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</a:rPr>
              <a:t>,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Angsana New" panose="02020603050405020304" pitchFamily="18" charset="-34"/>
              </a:rPr>
              <a:t>อุณหภูมิปกติ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</a:rPr>
              <a:t>=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</a:rPr>
              <a:t>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Google Sans Tex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M (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Manual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Pull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Switch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):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</a:t>
            </a:r>
            <a:r>
              <a:rPr kumimoji="0" lang="th-TH" altLang="th-TH" sz="32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Google Sans Text"/>
                <a:cs typeface="Angsana New" panose="02020603050405020304" pitchFamily="18" charset="-34"/>
              </a:rPr>
              <a:t>สวิตช์ดึงแจ้งเตือนฉุกเฉินด้วยมือ </a:t>
            </a:r>
            <a:r>
              <a:rPr kumimoji="0" lang="en-US" altLang="th-TH" sz="32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Google Sans Text"/>
                <a:cs typeface="Angsana New" panose="02020603050405020304" pitchFamily="18" charset="-34"/>
              </a:rPr>
              <a:t>-&gt;</a:t>
            </a:r>
            <a:r>
              <a:rPr kumimoji="0" lang="th-TH" altLang="th-TH" sz="32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Google Sans Text"/>
                <a:cs typeface="Angsana New" panose="02020603050405020304" pitchFamily="18" charset="-34"/>
              </a:rPr>
              <a:t> มีคนกดดึง = </a:t>
            </a:r>
            <a:r>
              <a:rPr kumimoji="0" lang="th-TH" altLang="th-TH" sz="32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Google Sans Text"/>
              </a:rPr>
              <a:t>1, </a:t>
            </a:r>
            <a:r>
              <a:rPr kumimoji="0" lang="th-TH" altLang="th-TH" sz="32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Google Sans Text"/>
                <a:cs typeface="Angsana New" panose="02020603050405020304" pitchFamily="18" charset="-34"/>
              </a:rPr>
              <a:t>สภาวะปกติ </a:t>
            </a:r>
            <a:r>
              <a:rPr kumimoji="0" lang="th-TH" altLang="th-TH" sz="32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Google Sans Text"/>
              </a:rPr>
              <a:t>= 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E (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Enable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/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Armed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Key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):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สวิตช์กุญแจเปิด-ปิดระบบเตือนภัย </a:t>
            </a:r>
            <a:r>
              <a:rPr kumimoji="0" lang="en-US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-&gt;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เปิดระบบพร้อมตรวจจับ =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1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,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ปิดระบบเพื่อซ่อมบำรุง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=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0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0962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8C86F-0A34-44C3-822D-5635C9C7C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Fire Alarm System</a:t>
            </a:r>
            <a:endParaRPr lang="th-TH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CB7E3A49-4E1F-4A51-9D32-6C77A19DD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844824"/>
            <a:ext cx="8229600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เอาต์พุต (สัญญาณเตือน):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A(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Alarm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Bell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/ 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Strobe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สัญญาณกระดิ่งและ ไฟไซเรนแจ้งเตือน  </a:t>
            </a:r>
            <a:r>
              <a:rPr kumimoji="0" lang="en-US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-&gt;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Angsana New" panose="02020603050405020304" pitchFamily="18" charset="-34"/>
              </a:rPr>
              <a:t>ส่งเสียงเตือน =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</a:rPr>
              <a:t>1,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Angsana New" panose="02020603050405020304" pitchFamily="18" charset="-34"/>
              </a:rPr>
              <a:t>เงียบ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</a:rPr>
              <a:t>= 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315" name="Picture 3" descr="สัญญาณเตือนจากระบบ Fire Alarm ที่ควรรู้">
            <a:extLst>
              <a:ext uri="{FF2B5EF4-FFF2-40B4-BE49-F238E27FC236}">
                <a16:creationId xmlns:a16="http://schemas.microsoft.com/office/drawing/2014/main" id="{A9A1916B-71F7-44F5-9D0A-BFE80D876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614539"/>
            <a:ext cx="3444999" cy="229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รู้จักระบบ Fire Alarm ระบบแจ้งเตือนไฟไหม้ เพื่อความปลอดภัยที่ต้องมี">
            <a:extLst>
              <a:ext uri="{FF2B5EF4-FFF2-40B4-BE49-F238E27FC236}">
                <a16:creationId xmlns:a16="http://schemas.microsoft.com/office/drawing/2014/main" id="{751FF882-2AAA-49E2-B115-4F2C2A9E5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199" y="3649638"/>
            <a:ext cx="3532540" cy="229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6662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ACD0AAB-E36C-4290-9026-A52758C9C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Fire Alarm System</a:t>
            </a:r>
            <a:endParaRPr lang="th-TH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E356FBA-3557-4A87-961A-98B79D8507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425909"/>
            <a:ext cx="8229600" cy="4785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2. </a:t>
            </a: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Angsana New" panose="02020603050405020304" pitchFamily="18" charset="-34"/>
              </a:rPr>
              <a:t>เงื่อนไขตรรกะการเตือนภัย </a:t>
            </a: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(</a:t>
            </a:r>
            <a:r>
              <a:rPr kumimoji="0" lang="th-TH" altLang="th-TH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Logic</a:t>
            </a:r>
            <a:r>
              <a:rPr kumimoji="0" lang="th-TH" altLang="th-TH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th-TH" altLang="th-TH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Specifications</a:t>
            </a:r>
            <a:r>
              <a:rPr kumimoji="0" lang="th-TH" altLang="th-TH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เพื่อป้องกันสัญญาณเตือนหลอก (</a:t>
            </a:r>
            <a:r>
              <a:rPr kumimoji="0" lang="th-TH" altLang="th-TH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False</a:t>
            </a:r>
            <a:r>
              <a:rPr kumimoji="0" lang="th-TH" altLang="th-TH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</a:t>
            </a:r>
            <a:r>
              <a:rPr kumimoji="0" lang="th-TH" altLang="th-TH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Alarm</a:t>
            </a:r>
            <a:r>
              <a:rPr kumimoji="0" lang="th-TH" altLang="th-TH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) เช่น ควันบุหรี่เพียงเล็กน้อย หรืออากาศร้อนตามปกติ ระบบจะทำงานภายใต้เงื่อนไข: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  <a:cs typeface="Angsana New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สัญญาณเตือนจะดังเมื่อ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มีทั้งควันและความร้อนพร้อมกัน (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S.H)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หรือ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  <a:cs typeface="Angsana New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มีผู้พบเห็นเหตุการณ์และ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ดึงสวิตช์ฉุกเฉินด้วยมือ (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M)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  <a:cs typeface="Angsana New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ทั้งหมดนี้จะทำงานได้ก็ต่อเมื่อ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Angsana New" panose="02020603050405020304" pitchFamily="18" charset="-34"/>
              </a:rPr>
              <a:t>ระบบเปิดสวิตช์กุญแจใช้งานอยู่ (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</a:rPr>
              <a:t>E = </a:t>
            </a:r>
            <a:r>
              <a:rPr kumimoji="0" lang="th-TH" altLang="th-TH" sz="4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</a:rPr>
              <a:t>1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</a:rPr>
              <a:t>)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Angsana New" panose="02020603050405020304" pitchFamily="18" charset="-34"/>
              </a:rPr>
              <a:t> เท่านั้น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Google Sans Tex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781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F132F457-191D-4711-95F3-3F09EC419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41" y="0"/>
            <a:ext cx="9014118" cy="1031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3. </a:t>
            </a:r>
            <a:r>
              <a:rPr kumimoji="0" lang="th-TH" alt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Angsana New" panose="02020603050405020304" pitchFamily="18" charset="-34"/>
              </a:rPr>
              <a:t>ตารางความจริง </a:t>
            </a:r>
            <a:r>
              <a:rPr kumimoji="0" lang="th-TH" alt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(</a:t>
            </a:r>
            <a:r>
              <a:rPr kumimoji="0" lang="th-TH" altLang="th-TH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Truth</a:t>
            </a:r>
            <a:r>
              <a:rPr kumimoji="0" lang="th-TH" alt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th-TH" altLang="th-TH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Table</a:t>
            </a:r>
            <a:r>
              <a:rPr kumimoji="0" lang="th-TH" alt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) </a:t>
            </a:r>
            <a:r>
              <a:rPr kumimoji="0" lang="th-TH" altLang="th-TH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  <a:cs typeface="Angsana New" panose="02020603050405020304" pitchFamily="18" charset="-34"/>
              </a:rPr>
              <a:t>เมื่อพิจารณาในสภาวะที่เปิดสวิตช์กุญแจระบบใช้งานอยู่ (</a:t>
            </a:r>
            <a:r>
              <a:rPr kumimoji="0" lang="th-TH" altLang="th-TH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</a:rPr>
              <a:t>E = </a:t>
            </a:r>
            <a:r>
              <a:rPr kumimoji="0" lang="th-TH" altLang="th-TH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 Text"/>
              </a:rPr>
              <a:t>1)</a:t>
            </a:r>
            <a:endParaRPr kumimoji="0" lang="th-TH" altLang="th-TH" sz="80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8EB6480-8068-4BA9-BC09-94E0EE1DDC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755303"/>
              </p:ext>
            </p:extLst>
          </p:nvPr>
        </p:nvGraphicFramePr>
        <p:xfrm>
          <a:off x="64941" y="1031051"/>
          <a:ext cx="8949176" cy="55873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7669">
                  <a:extLst>
                    <a:ext uri="{9D8B030D-6E8A-4147-A177-3AD203B41FA5}">
                      <a16:colId xmlns:a16="http://schemas.microsoft.com/office/drawing/2014/main" val="4282776679"/>
                    </a:ext>
                  </a:extLst>
                </a:gridCol>
                <a:gridCol w="977685">
                  <a:extLst>
                    <a:ext uri="{9D8B030D-6E8A-4147-A177-3AD203B41FA5}">
                      <a16:colId xmlns:a16="http://schemas.microsoft.com/office/drawing/2014/main" val="3627842794"/>
                    </a:ext>
                  </a:extLst>
                </a:gridCol>
                <a:gridCol w="806976">
                  <a:extLst>
                    <a:ext uri="{9D8B030D-6E8A-4147-A177-3AD203B41FA5}">
                      <a16:colId xmlns:a16="http://schemas.microsoft.com/office/drawing/2014/main" val="1060841245"/>
                    </a:ext>
                  </a:extLst>
                </a:gridCol>
                <a:gridCol w="1412211">
                  <a:extLst>
                    <a:ext uri="{9D8B030D-6E8A-4147-A177-3AD203B41FA5}">
                      <a16:colId xmlns:a16="http://schemas.microsoft.com/office/drawing/2014/main" val="1729452278"/>
                    </a:ext>
                  </a:extLst>
                </a:gridCol>
                <a:gridCol w="4924635">
                  <a:extLst>
                    <a:ext uri="{9D8B030D-6E8A-4147-A177-3AD203B41FA5}">
                      <a16:colId xmlns:a16="http://schemas.microsoft.com/office/drawing/2014/main" val="857520149"/>
                    </a:ext>
                  </a:extLst>
                </a:gridCol>
              </a:tblGrid>
              <a:tr h="11610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u="none" strike="noStrike" dirty="0">
                          <a:solidFill>
                            <a:srgbClr val="00B050"/>
                          </a:solidFill>
                          <a:effectLst/>
                        </a:rPr>
                        <a:t>S (</a:t>
                      </a:r>
                      <a:r>
                        <a:rPr lang="th-TH" sz="2800" b="0" u="none" strike="noStrike" dirty="0">
                          <a:solidFill>
                            <a:srgbClr val="00B050"/>
                          </a:solidFill>
                          <a:effectLst/>
                        </a:rPr>
                        <a:t>ควัน</a:t>
                      </a:r>
                      <a:r>
                        <a:rPr lang="th-TH" sz="2800" b="0" u="none" strike="noStrike" dirty="0">
                          <a:effectLst/>
                        </a:rPr>
                        <a:t>)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H </a:t>
                      </a:r>
                      <a:endParaRPr lang="th-TH" sz="2800" b="0" u="none" strike="noStrike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sz="28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th-TH" sz="28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ความร้อน)</a:t>
                      </a:r>
                      <a:endParaRPr lang="th-TH" sz="2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u="none" strike="noStrike">
                          <a:effectLst/>
                        </a:rPr>
                        <a:t>M (</a:t>
                      </a:r>
                      <a:r>
                        <a:rPr lang="th-TH" sz="2800" b="0" u="none" strike="noStrike">
                          <a:effectLst/>
                        </a:rPr>
                        <a:t>ปุ่มมือ)</a:t>
                      </a:r>
                      <a:endParaRPr lang="th-TH" sz="2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เอาต์พุต </a:t>
                      </a:r>
                      <a:r>
                        <a:rPr lang="en-US" sz="2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A (</a:t>
                      </a:r>
                      <a:r>
                        <a:rPr lang="th-TH" sz="2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ไซเรน)</a:t>
                      </a:r>
                      <a:endParaRPr lang="th-TH" sz="28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44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เหตุการณ์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altLang="th-TH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(แต่ถ้า</a:t>
                      </a:r>
                      <a:r>
                        <a:rPr kumimoji="0" lang="th-TH" altLang="th-TH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ngsana New" panose="02020603050405020304" pitchFamily="18" charset="-34"/>
                        </a:rPr>
                        <a:t>กรณี </a:t>
                      </a:r>
                      <a:r>
                        <a:rPr kumimoji="0" lang="th-TH" altLang="th-TH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oogle Sans Text"/>
                        </a:rPr>
                        <a:t>E = 0</a:t>
                      </a:r>
                      <a:r>
                        <a:rPr kumimoji="0" lang="th-TH" altLang="th-TH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cs typeface="Angsana New" panose="02020603050405020304" pitchFamily="18" charset="-34"/>
                        </a:rPr>
                        <a:t> ไม่ว่าจะเกิดเงื่อนไขใด เอาต์พุต </a:t>
                      </a:r>
                      <a:r>
                        <a:rPr kumimoji="0" lang="th-TH" altLang="th-TH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oogle Sans Text"/>
                        </a:rPr>
                        <a:t>A</a:t>
                      </a:r>
                      <a:r>
                        <a:rPr kumimoji="0" lang="th-TH" altLang="th-TH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cs typeface="Angsana New" panose="02020603050405020304" pitchFamily="18" charset="-34"/>
                        </a:rPr>
                        <a:t> จะเป็น 0 เสมอ)</a:t>
                      </a:r>
                      <a:endParaRPr kumimoji="0" lang="th-TH" altLang="th-TH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847573"/>
                  </a:ext>
                </a:extLst>
              </a:tr>
              <a:tr h="392732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0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0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0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0</a:t>
                      </a:r>
                      <a:endParaRPr lang="th-TH" sz="28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0" u="none" strike="noStrike">
                          <a:effectLst/>
                        </a:rPr>
                        <a:t>สภาวะปกติ</a:t>
                      </a:r>
                      <a:endParaRPr lang="th-TH" sz="2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5001759"/>
                  </a:ext>
                </a:extLst>
              </a:tr>
              <a:tr h="392732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0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0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th-TH" sz="28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0" u="none" strike="noStrike">
                          <a:effectLst/>
                        </a:rPr>
                        <a:t>กดปุ่มฉุกเฉินด้วยมือ</a:t>
                      </a:r>
                      <a:endParaRPr lang="th-TH" sz="2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4132227"/>
                  </a:ext>
                </a:extLst>
              </a:tr>
              <a:tr h="77688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0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0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0</a:t>
                      </a:r>
                      <a:endParaRPr lang="th-TH" sz="28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0" u="none" strike="noStrike" dirty="0">
                          <a:effectLst/>
                        </a:rPr>
                        <a:t>ร้อนเฉยๆ (ไม่มีควัน อาจเป็นแดดส่อง) -&gt; ไม่เตือนหลอก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9282876"/>
                  </a:ext>
                </a:extLst>
              </a:tr>
              <a:tr h="392732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0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th-TH" sz="28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0" u="none" strike="noStrike" dirty="0">
                          <a:effectLst/>
                        </a:rPr>
                        <a:t>กดปุ่มฉุกเฉินด้วยมือ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7597848"/>
                  </a:ext>
                </a:extLst>
              </a:tr>
              <a:tr h="611960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0</a:t>
                      </a:r>
                      <a:endParaRPr lang="th-TH" sz="28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0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0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0" u="none" strike="noStrike" dirty="0">
                          <a:effectLst/>
                        </a:rPr>
                        <a:t>มีควันเฉยๆ (อาจเป็นควันธูป/ฝุ่น) -&gt; ไม่เตือนหลอก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0449897"/>
                  </a:ext>
                </a:extLst>
              </a:tr>
              <a:tr h="465772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0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0" u="none" strike="noStrike" dirty="0">
                          <a:effectLst/>
                        </a:rPr>
                        <a:t>กดปุ่มฉุกเฉินด้วยมือ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9540338"/>
                  </a:ext>
                </a:extLst>
              </a:tr>
              <a:tr h="611960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0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th-TH" sz="28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0" u="none" strike="noStrike" dirty="0">
                          <a:effectLst/>
                        </a:rPr>
                        <a:t>พบควัน + ความร้อนพร้อมกัน (เกิดเพลิงไหม้จริง)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2967083"/>
                  </a:ext>
                </a:extLst>
              </a:tr>
              <a:tr h="393497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th-TH" sz="28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th-TH" sz="28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0" u="none" strike="noStrike" dirty="0">
                          <a:effectLst/>
                        </a:rPr>
                        <a:t>พบควัน + ความร้อน + กดปุ่มเตือน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8344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39793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BE28768-71BD-49C0-A2CA-DE6F0599D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98" y="0"/>
            <a:ext cx="8366450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Fire Alarm System</a:t>
            </a:r>
            <a:endParaRPr lang="th-TH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6E4F00-DEBB-4E42-9B9B-6CB264DFA79B}"/>
              </a:ext>
            </a:extLst>
          </p:cNvPr>
          <p:cNvSpPr txBox="1"/>
          <p:nvPr/>
        </p:nvSpPr>
        <p:spPr>
          <a:xfrm>
            <a:off x="237998" y="1141693"/>
            <a:ext cx="86680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b="1" dirty="0"/>
              <a:t>4. สมการลอจิก (</a:t>
            </a:r>
            <a:r>
              <a:rPr lang="en-US" b="1" dirty="0"/>
              <a:t>Boolean Expression)</a:t>
            </a:r>
          </a:p>
          <a:p>
            <a:r>
              <a:rPr lang="th-TH" dirty="0"/>
              <a:t>จากเงื่อนไขข้างต้น เขียนเป็นสมการตรรกศาสตร์ได้ทันที: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CD98807-79A7-4D0F-ADE2-2FD88D232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5688" y="2317754"/>
            <a:ext cx="3168352" cy="4770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A = (S.H + M).E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9EEB25A-9CAE-4696-B306-1EA0410CB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998" y="3883823"/>
            <a:ext cx="8668004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S.H  :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ใช้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AND 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Gate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ตรวจสอบว่าควันและความร้อนเกิดขึ้นพร้อมกัน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+ M :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ใช้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OR 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Gate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รวมสัญญาณระหว่าง (ควัน+ความร้อน) กับ สวิตช์มือ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.E    :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ใช้ 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AND 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Gate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อีกตัวในการตัด-ต่อการทำงานทั้งหมดตามสวิตช์ควบคุมหลัก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2051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3A3D1F4-EA14-4666-ABF2-BE239BC7B4F8}"/>
              </a:ext>
            </a:extLst>
          </p:cNvPr>
          <p:cNvSpPr txBox="1"/>
          <p:nvPr/>
        </p:nvSpPr>
        <p:spPr>
          <a:xfrm>
            <a:off x="207842" y="168675"/>
            <a:ext cx="83245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200" b="1" dirty="0"/>
              <a:t>5. แผนภาพการต่อวงจรลอจิกเกต </a:t>
            </a:r>
            <a:r>
              <a:rPr lang="th-TH" dirty="0"/>
              <a:t>(</a:t>
            </a:r>
            <a:r>
              <a:rPr lang="en-US" dirty="0"/>
              <a:t>Logic Circuit Schematic)</a:t>
            </a:r>
            <a:endParaRPr lang="th-TH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86645A-61A0-4883-B081-BE0203E22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31" y="1006441"/>
            <a:ext cx="8644341" cy="18763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733461-985A-4512-9E40-0640C96F8839}"/>
              </a:ext>
            </a:extLst>
          </p:cNvPr>
          <p:cNvSpPr txBox="1"/>
          <p:nvPr/>
        </p:nvSpPr>
        <p:spPr>
          <a:xfrm>
            <a:off x="179512" y="5623261"/>
            <a:ext cx="93610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solidFill>
                  <a:srgbClr val="FF0000"/>
                </a:solidFill>
              </a:rPr>
              <a:t>การเลือกใช้ไอซีลอจิกเกต (</a:t>
            </a:r>
            <a:r>
              <a:rPr lang="en-US" sz="2000" b="1" dirty="0">
                <a:solidFill>
                  <a:srgbClr val="FF0000"/>
                </a:solidFill>
              </a:rPr>
              <a:t>TTL 74 Series) </a:t>
            </a:r>
            <a:r>
              <a:rPr lang="th-TH" sz="2000" b="1" dirty="0">
                <a:solidFill>
                  <a:srgbClr val="FF0000"/>
                </a:solidFill>
              </a:rPr>
              <a:t>ในฮาร์ดแวร์จริง:</a:t>
            </a:r>
            <a:endParaRPr lang="th-TH" sz="20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</a:rPr>
              <a:t>IC 74HC08 (Quad 2-Input AND Gate):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th-TH" sz="2000" dirty="0">
                <a:solidFill>
                  <a:srgbClr val="FF0000"/>
                </a:solidFill>
              </a:rPr>
              <a:t>ใช้ 2 เกตภายในตัวเดียว สำหรับ [</a:t>
            </a:r>
            <a:r>
              <a:rPr lang="en-US" sz="2000" dirty="0">
                <a:solidFill>
                  <a:srgbClr val="FF0000"/>
                </a:solidFill>
              </a:rPr>
              <a:t>AND 1] </a:t>
            </a:r>
            <a:r>
              <a:rPr lang="th-TH" sz="2000" dirty="0">
                <a:solidFill>
                  <a:srgbClr val="FF0000"/>
                </a:solidFill>
              </a:rPr>
              <a:t>และ [</a:t>
            </a:r>
            <a:r>
              <a:rPr lang="en-US" sz="2000" dirty="0">
                <a:solidFill>
                  <a:srgbClr val="FF0000"/>
                </a:solidFill>
              </a:rPr>
              <a:t>AND 2]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</a:rPr>
              <a:t>IC 74HC32 (Quad 2-Input OR Gate):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th-TH" sz="2000" dirty="0">
                <a:solidFill>
                  <a:srgbClr val="FF0000"/>
                </a:solidFill>
              </a:rPr>
              <a:t>ใช้ 1 เกต สำหรับ [</a:t>
            </a:r>
            <a:r>
              <a:rPr lang="en-US" sz="2000" dirty="0">
                <a:solidFill>
                  <a:srgbClr val="FF0000"/>
                </a:solidFill>
              </a:rPr>
              <a:t>OR]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7155292-9D4B-4EE7-BA4D-1AD05A36F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31" y="2882742"/>
            <a:ext cx="8791738" cy="262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0569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BE28768-71BD-49C0-A2CA-DE6F0599D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46" y="-168518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Fire Alarm System</a:t>
            </a:r>
            <a:endParaRPr lang="th-TH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8DAE55-F725-477F-9ED6-D9EEF58D0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46" y="974482"/>
            <a:ext cx="8100392" cy="4909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6. </a:t>
            </a: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Angsana New" panose="02020603050405020304" pitchFamily="18" charset="-34"/>
              </a:rPr>
              <a:t>การเพิ่มฟังก์ชันปิดเสียงเตือนชั่วคราว </a:t>
            </a: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(</a:t>
            </a:r>
            <a:r>
              <a:rPr kumimoji="0" lang="th-TH" altLang="th-TH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Mute</a:t>
            </a:r>
            <a:r>
              <a:rPr kumimoji="0" lang="th-TH" altLang="th-TH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/</a:t>
            </a:r>
            <a:r>
              <a:rPr kumimoji="0" lang="th-TH" altLang="th-TH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Silence</a:t>
            </a: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) </a:t>
            </a: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Angsana New" panose="02020603050405020304" pitchFamily="18" charset="-34"/>
              </a:rPr>
              <a:t>ด้วย </a:t>
            </a:r>
            <a:r>
              <a:rPr kumimoji="0" lang="th-TH" alt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NOT </a:t>
            </a:r>
            <a:r>
              <a:rPr kumimoji="0" lang="th-TH" altLang="th-TH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Gate</a:t>
            </a:r>
            <a:endParaRPr kumimoji="0" lang="th-TH" altLang="th-TH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หากต้องการเพิ่มปุ่ม </a:t>
            </a:r>
            <a:r>
              <a:rPr kumimoji="0" lang="th-TH" altLang="th-TH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</a:t>
            </a:r>
            <a:r>
              <a:rPr kumimoji="0" lang="th-TH" altLang="th-TH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Silence</a:t>
            </a:r>
            <a:r>
              <a:rPr kumimoji="0" lang="th-TH" alt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Switch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(K)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ให้เจ้าหน้าที่กดปิดเสียงกระดิ่งเตือนขณะเข้าตรวจสอบเหตุการณ์: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  <a:cs typeface="Angsana New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- เมื่อยังไม่กดปิดเสียง (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K = 0)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สัญญาณผ่าน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NOT 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Gate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จะกลายเป็น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1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ทำให้เสียงดังได้ตามปกติ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- เมื่อกดปุ่มปิดเสียง (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K = 1)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สัญญาณผ่าน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NOT 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Gate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จะกลายเป็น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0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ไปตัดการทำงานของ AND 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Gate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ตัวสุดท้ายทันที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A = (S .H + M).E.</a:t>
            </a:r>
            <a:r>
              <a:rPr kumimoji="0" lang="th-TH" altLang="th-TH" sz="2800" b="0" i="0" u="non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K</a:t>
            </a:r>
            <a:endParaRPr kumimoji="0" lang="th-TH" altLang="th-TH" sz="2800" b="0" i="0" u="none" cap="none" normalizeH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36A35D6-98F8-4A18-B7FA-67254AAD016F}"/>
              </a:ext>
            </a:extLst>
          </p:cNvPr>
          <p:cNvCxnSpPr>
            <a:cxnSpLocks/>
          </p:cNvCxnSpPr>
          <p:nvPr/>
        </p:nvCxnSpPr>
        <p:spPr>
          <a:xfrm>
            <a:off x="2843808" y="5301208"/>
            <a:ext cx="216024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16976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BE28768-71BD-49C0-A2CA-DE6F0599D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813" y="25430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h-TH" b="1" dirty="0"/>
              <a:t>ตัวอย่าง</a:t>
            </a:r>
            <a:br>
              <a:rPr lang="en-US" b="1" dirty="0"/>
            </a:br>
            <a:r>
              <a:rPr lang="en-US" sz="3600" b="1" dirty="0"/>
              <a:t>Arduino simulator AND OR Not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th-TH" b="1" dirty="0">
                <a:solidFill>
                  <a:srgbClr val="FF0000"/>
                </a:solidFill>
              </a:rPr>
              <a:t>(ศึกษาเกี่ยวกับ บอร์ดนี้ภายหลัง)</a:t>
            </a:r>
            <a:endParaRPr lang="th-T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FD9F7D-5088-413F-A98B-8F55B94606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598" y="1561655"/>
            <a:ext cx="4364015" cy="186734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CC0486D-3876-42B6-A9CA-1B65084F310C}"/>
              </a:ext>
            </a:extLst>
          </p:cNvPr>
          <p:cNvSpPr txBox="1">
            <a:spLocks/>
          </p:cNvSpPr>
          <p:nvPr/>
        </p:nvSpPr>
        <p:spPr>
          <a:xfrm>
            <a:off x="1626613" y="3593461"/>
            <a:ext cx="1499984" cy="135117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4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dirty="0"/>
              <a:t>ตัวอย่าง</a:t>
            </a:r>
            <a:br>
              <a:rPr lang="en-US" b="1" dirty="0"/>
            </a:br>
            <a:r>
              <a:rPr lang="en-US" b="1" dirty="0"/>
              <a:t>Arduino simulator </a:t>
            </a:r>
            <a:br>
              <a:rPr lang="en-US" b="1" dirty="0"/>
            </a:br>
            <a:r>
              <a:rPr lang="en-US" b="1" dirty="0"/>
              <a:t>AND OR Not</a:t>
            </a:r>
            <a:br>
              <a:rPr lang="en-US" b="1" dirty="0"/>
            </a:br>
            <a:endParaRPr lang="th-TH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F07E7BA-FE2F-493A-A0B7-0D9A528B0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98" y="3593355"/>
            <a:ext cx="1499984" cy="1919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2E5A94-7A9C-47BB-9817-FEAC0F651F47}"/>
              </a:ext>
            </a:extLst>
          </p:cNvPr>
          <p:cNvSpPr txBox="1"/>
          <p:nvPr/>
        </p:nvSpPr>
        <p:spPr>
          <a:xfrm>
            <a:off x="1111439" y="5785743"/>
            <a:ext cx="72728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https://wokwi.com/projects/380806201739212801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392C26-F767-4045-A20C-2A815231F49F}"/>
              </a:ext>
            </a:extLst>
          </p:cNvPr>
          <p:cNvSpPr txBox="1"/>
          <p:nvPr/>
        </p:nvSpPr>
        <p:spPr>
          <a:xfrm>
            <a:off x="2272613" y="5236223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b="1" dirty="0"/>
              <a:t>ตัวอย่าง </a:t>
            </a:r>
            <a:r>
              <a:rPr lang="en-US" b="1" dirty="0"/>
              <a:t>Arduino simulator Not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B4B154C-0B64-4C56-98CA-913C3652F0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9969" y="2149691"/>
            <a:ext cx="3439468" cy="279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8871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A006BBB-1C65-42B9-A352-5B859193A88A}"/>
              </a:ext>
            </a:extLst>
          </p:cNvPr>
          <p:cNvSpPr txBox="1"/>
          <p:nvPr/>
        </p:nvSpPr>
        <p:spPr>
          <a:xfrm>
            <a:off x="179512" y="-27384"/>
            <a:ext cx="82039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000" b="1" dirty="0"/>
              <a:t>แบบฝึกปฏิบัติ ให้ น.ศ. ลองทำ</a:t>
            </a:r>
          </a:p>
          <a:p>
            <a:r>
              <a:rPr lang="th-TH" dirty="0"/>
              <a:t>จาก สมการลอจิก (</a:t>
            </a:r>
            <a:r>
              <a:rPr lang="en-US" dirty="0"/>
              <a:t>Boolean Expression) </a:t>
            </a:r>
            <a:r>
              <a:rPr lang="th-TH" dirty="0"/>
              <a:t>ถ้าใส่ </a:t>
            </a:r>
            <a:r>
              <a:rPr lang="en-US" dirty="0"/>
              <a:t>E </a:t>
            </a:r>
            <a:r>
              <a:rPr lang="th-TH" dirty="0"/>
              <a:t>ลงไปด้วยจะมี ตารางความจริง (</a:t>
            </a:r>
            <a:r>
              <a:rPr lang="en-US" dirty="0"/>
              <a:t>Truth Table) </a:t>
            </a:r>
            <a:r>
              <a:rPr lang="th-TH" dirty="0"/>
              <a:t>จะเป็นอย่างไร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AF6FF7D-538C-40BA-8BCC-886B65E2C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065223"/>
            <a:ext cx="3168352" cy="4770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A = (S.H + M).E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7CDAA7-1514-47D8-82C1-6A2DA5396B68}"/>
              </a:ext>
            </a:extLst>
          </p:cNvPr>
          <p:cNvSpPr txBox="1"/>
          <p:nvPr/>
        </p:nvSpPr>
        <p:spPr>
          <a:xfrm>
            <a:off x="154134" y="1458361"/>
            <a:ext cx="85689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b="1" dirty="0"/>
              <a:t>1. ให้สร้างตารางความจริงแบบเต็ม 16 สถานะ (</a:t>
            </a:r>
            <a:r>
              <a:rPr lang="en-US" b="1" dirty="0"/>
              <a:t>Complete Truth Table)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8484A1F-F508-4DE4-9BD1-EC32B16DA2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511084"/>
              </p:ext>
            </p:extLst>
          </p:nvPr>
        </p:nvGraphicFramePr>
        <p:xfrm>
          <a:off x="179512" y="2132856"/>
          <a:ext cx="8804965" cy="4664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5862">
                  <a:extLst>
                    <a:ext uri="{9D8B030D-6E8A-4147-A177-3AD203B41FA5}">
                      <a16:colId xmlns:a16="http://schemas.microsoft.com/office/drawing/2014/main" val="3744163320"/>
                    </a:ext>
                  </a:extLst>
                </a:gridCol>
                <a:gridCol w="915665">
                  <a:extLst>
                    <a:ext uri="{9D8B030D-6E8A-4147-A177-3AD203B41FA5}">
                      <a16:colId xmlns:a16="http://schemas.microsoft.com/office/drawing/2014/main" val="4043651655"/>
                    </a:ext>
                  </a:extLst>
                </a:gridCol>
                <a:gridCol w="929603">
                  <a:extLst>
                    <a:ext uri="{9D8B030D-6E8A-4147-A177-3AD203B41FA5}">
                      <a16:colId xmlns:a16="http://schemas.microsoft.com/office/drawing/2014/main" val="2646503574"/>
                    </a:ext>
                  </a:extLst>
                </a:gridCol>
                <a:gridCol w="728030">
                  <a:extLst>
                    <a:ext uri="{9D8B030D-6E8A-4147-A177-3AD203B41FA5}">
                      <a16:colId xmlns:a16="http://schemas.microsoft.com/office/drawing/2014/main" val="2711020192"/>
                    </a:ext>
                  </a:extLst>
                </a:gridCol>
                <a:gridCol w="672273">
                  <a:extLst>
                    <a:ext uri="{9D8B030D-6E8A-4147-A177-3AD203B41FA5}">
                      <a16:colId xmlns:a16="http://schemas.microsoft.com/office/drawing/2014/main" val="2976565903"/>
                    </a:ext>
                  </a:extLst>
                </a:gridCol>
                <a:gridCol w="758051">
                  <a:extLst>
                    <a:ext uri="{9D8B030D-6E8A-4147-A177-3AD203B41FA5}">
                      <a16:colId xmlns:a16="http://schemas.microsoft.com/office/drawing/2014/main" val="1174415336"/>
                    </a:ext>
                  </a:extLst>
                </a:gridCol>
                <a:gridCol w="763411">
                  <a:extLst>
                    <a:ext uri="{9D8B030D-6E8A-4147-A177-3AD203B41FA5}">
                      <a16:colId xmlns:a16="http://schemas.microsoft.com/office/drawing/2014/main" val="2003668576"/>
                    </a:ext>
                  </a:extLst>
                </a:gridCol>
                <a:gridCol w="758051">
                  <a:extLst>
                    <a:ext uri="{9D8B030D-6E8A-4147-A177-3AD203B41FA5}">
                      <a16:colId xmlns:a16="http://schemas.microsoft.com/office/drawing/2014/main" val="353094535"/>
                    </a:ext>
                  </a:extLst>
                </a:gridCol>
                <a:gridCol w="2584019">
                  <a:extLst>
                    <a:ext uri="{9D8B030D-6E8A-4147-A177-3AD203B41FA5}">
                      <a16:colId xmlns:a16="http://schemas.microsoft.com/office/drawing/2014/main" val="1392221309"/>
                    </a:ext>
                  </a:extLst>
                </a:gridCol>
              </a:tblGrid>
              <a:tr h="4869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800">
                          <a:effectLst/>
                        </a:rPr>
                        <a:t>แถวที่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S (</a:t>
                      </a:r>
                      <a:r>
                        <a:rPr lang="th-TH" sz="1800" dirty="0">
                          <a:effectLst/>
                        </a:rPr>
                        <a:t>ควัน</a:t>
                      </a:r>
                      <a:r>
                        <a:rPr lang="th-TH" sz="3200" dirty="0">
                          <a:effectLst/>
                        </a:rPr>
                        <a:t>)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H </a:t>
                      </a:r>
                      <a:endParaRPr lang="en-US" sz="3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(</a:t>
                      </a:r>
                      <a:r>
                        <a:rPr lang="th-TH" sz="1800">
                          <a:effectLst/>
                        </a:rPr>
                        <a:t>ความร้อน)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M </a:t>
                      </a:r>
                      <a:endParaRPr lang="en-US" sz="3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(</a:t>
                      </a:r>
                      <a:r>
                        <a:rPr lang="th-TH" sz="1800">
                          <a:effectLst/>
                        </a:rPr>
                        <a:t>ปุ่มมือ)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E </a:t>
                      </a:r>
                      <a:endParaRPr lang="en-US" sz="3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(</a:t>
                      </a:r>
                      <a:r>
                        <a:rPr lang="th-TH" sz="1800" dirty="0">
                          <a:effectLst/>
                        </a:rPr>
                        <a:t>กุญแจ)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S⋅H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S⋅H+M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A (</a:t>
                      </a:r>
                      <a:r>
                        <a:rPr lang="th-TH" sz="1800">
                          <a:effectLst/>
                        </a:rPr>
                        <a:t>ไซเรนเตือนภัย)</a:t>
                      </a:r>
                      <a:endParaRPr lang="en-U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400" dirty="0">
                          <a:effectLst/>
                        </a:rPr>
                        <a:t>คำอธิบายเหตุการณ์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88932637"/>
                  </a:ext>
                </a:extLst>
              </a:tr>
              <a:tr h="21373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800">
                          <a:effectLst/>
                        </a:rPr>
                        <a:t>ปิดระบบ / สภาวะปกติ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16039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800" dirty="0">
                          <a:effectLst/>
                        </a:rPr>
                        <a:t>ปิดระบบ (กดปุ่มมือ แต่เสียงไม่ดัง)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577602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800">
                          <a:effectLst/>
                        </a:rPr>
                        <a:t>ปิดระบบ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36614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800">
                          <a:effectLst/>
                        </a:rPr>
                        <a:t>ปิดระบบ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979617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800">
                          <a:effectLst/>
                        </a:rPr>
                        <a:t>ปิดระบบ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72281377"/>
                  </a:ext>
                </a:extLst>
              </a:tr>
              <a:tr h="21373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800" dirty="0">
                          <a:effectLst/>
                        </a:rPr>
                        <a:t>ปิดระบบ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52796721"/>
                  </a:ext>
                </a:extLst>
              </a:tr>
              <a:tr h="220562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800">
                          <a:effectLst/>
                        </a:rPr>
                        <a:t>ปิดระบบ</a:t>
                      </a:r>
                      <a:r>
                        <a:rPr lang="en-US" sz="1800">
                          <a:effectLst/>
                        </a:rPr>
                        <a:t> (</a:t>
                      </a:r>
                      <a:r>
                        <a:rPr lang="th-TH" sz="1800">
                          <a:effectLst/>
                        </a:rPr>
                        <a:t>แม้เกิดไฟไหม้จริงก็ไม่ดัง)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11980223"/>
                  </a:ext>
                </a:extLst>
              </a:tr>
              <a:tr h="21373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800" dirty="0">
                          <a:effectLst/>
                        </a:rPr>
                        <a:t>ปิดระบบ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1034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41170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A006BBB-1C65-42B9-A352-5B859193A88A}"/>
              </a:ext>
            </a:extLst>
          </p:cNvPr>
          <p:cNvSpPr txBox="1"/>
          <p:nvPr/>
        </p:nvSpPr>
        <p:spPr>
          <a:xfrm>
            <a:off x="179512" y="-27384"/>
            <a:ext cx="82039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000" b="1" dirty="0"/>
              <a:t>แบบฝึกปฏิบัติ ให้ น.ศ. ลองทำ</a:t>
            </a:r>
          </a:p>
          <a:p>
            <a:r>
              <a:rPr lang="th-TH" dirty="0"/>
              <a:t>จาก สมการลอจิก (</a:t>
            </a:r>
            <a:r>
              <a:rPr lang="en-US" dirty="0"/>
              <a:t>Boolean Expression) </a:t>
            </a:r>
            <a:r>
              <a:rPr lang="th-TH" dirty="0"/>
              <a:t>ถ้าใส่ </a:t>
            </a:r>
            <a:r>
              <a:rPr lang="en-US" dirty="0"/>
              <a:t>E </a:t>
            </a:r>
            <a:r>
              <a:rPr lang="th-TH" dirty="0"/>
              <a:t>ลงไปด้วยจะมี ตารางความจริง (</a:t>
            </a:r>
            <a:r>
              <a:rPr lang="en-US" dirty="0"/>
              <a:t>Truth Table) </a:t>
            </a:r>
            <a:r>
              <a:rPr lang="th-TH" dirty="0"/>
              <a:t>จะเป็นอย่างไร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AF6FF7D-538C-40BA-8BCC-886B65E2C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065223"/>
            <a:ext cx="3168352" cy="4770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A = (S.H + M).E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7CDAA7-1514-47D8-82C1-6A2DA5396B68}"/>
              </a:ext>
            </a:extLst>
          </p:cNvPr>
          <p:cNvSpPr txBox="1"/>
          <p:nvPr/>
        </p:nvSpPr>
        <p:spPr>
          <a:xfrm>
            <a:off x="150484" y="1542276"/>
            <a:ext cx="85689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b="1" dirty="0"/>
              <a:t>1. ให้สร้างตารางความจริงแบบเต็ม 16 สถานะ (</a:t>
            </a:r>
            <a:r>
              <a:rPr lang="en-US" b="1" dirty="0"/>
              <a:t>Complete Truth Table)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8484A1F-F508-4DE4-9BD1-EC32B16DA2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990079"/>
              </p:ext>
            </p:extLst>
          </p:nvPr>
        </p:nvGraphicFramePr>
        <p:xfrm>
          <a:off x="154562" y="2014484"/>
          <a:ext cx="8942354" cy="48435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6720">
                  <a:extLst>
                    <a:ext uri="{9D8B030D-6E8A-4147-A177-3AD203B41FA5}">
                      <a16:colId xmlns:a16="http://schemas.microsoft.com/office/drawing/2014/main" val="3744163320"/>
                    </a:ext>
                  </a:extLst>
                </a:gridCol>
                <a:gridCol w="929953">
                  <a:extLst>
                    <a:ext uri="{9D8B030D-6E8A-4147-A177-3AD203B41FA5}">
                      <a16:colId xmlns:a16="http://schemas.microsoft.com/office/drawing/2014/main" val="4043651655"/>
                    </a:ext>
                  </a:extLst>
                </a:gridCol>
                <a:gridCol w="944108">
                  <a:extLst>
                    <a:ext uri="{9D8B030D-6E8A-4147-A177-3AD203B41FA5}">
                      <a16:colId xmlns:a16="http://schemas.microsoft.com/office/drawing/2014/main" val="2646503574"/>
                    </a:ext>
                  </a:extLst>
                </a:gridCol>
                <a:gridCol w="739390">
                  <a:extLst>
                    <a:ext uri="{9D8B030D-6E8A-4147-A177-3AD203B41FA5}">
                      <a16:colId xmlns:a16="http://schemas.microsoft.com/office/drawing/2014/main" val="2711020192"/>
                    </a:ext>
                  </a:extLst>
                </a:gridCol>
                <a:gridCol w="682763">
                  <a:extLst>
                    <a:ext uri="{9D8B030D-6E8A-4147-A177-3AD203B41FA5}">
                      <a16:colId xmlns:a16="http://schemas.microsoft.com/office/drawing/2014/main" val="2976565903"/>
                    </a:ext>
                  </a:extLst>
                </a:gridCol>
                <a:gridCol w="769879">
                  <a:extLst>
                    <a:ext uri="{9D8B030D-6E8A-4147-A177-3AD203B41FA5}">
                      <a16:colId xmlns:a16="http://schemas.microsoft.com/office/drawing/2014/main" val="1174415336"/>
                    </a:ext>
                  </a:extLst>
                </a:gridCol>
                <a:gridCol w="775323">
                  <a:extLst>
                    <a:ext uri="{9D8B030D-6E8A-4147-A177-3AD203B41FA5}">
                      <a16:colId xmlns:a16="http://schemas.microsoft.com/office/drawing/2014/main" val="2003668576"/>
                    </a:ext>
                  </a:extLst>
                </a:gridCol>
                <a:gridCol w="529564">
                  <a:extLst>
                    <a:ext uri="{9D8B030D-6E8A-4147-A177-3AD203B41FA5}">
                      <a16:colId xmlns:a16="http://schemas.microsoft.com/office/drawing/2014/main" val="353094535"/>
                    </a:ext>
                  </a:extLst>
                </a:gridCol>
                <a:gridCol w="2864654">
                  <a:extLst>
                    <a:ext uri="{9D8B030D-6E8A-4147-A177-3AD203B41FA5}">
                      <a16:colId xmlns:a16="http://schemas.microsoft.com/office/drawing/2014/main" val="1392221309"/>
                    </a:ext>
                  </a:extLst>
                </a:gridCol>
              </a:tblGrid>
              <a:tr h="844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400">
                          <a:effectLst/>
                        </a:rPr>
                        <a:t>แถวที่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S (</a:t>
                      </a:r>
                      <a:r>
                        <a:rPr lang="th-TH" sz="1400" dirty="0">
                          <a:effectLst/>
                        </a:rPr>
                        <a:t>ควัน</a:t>
                      </a:r>
                      <a:r>
                        <a:rPr lang="th-TH" sz="24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H </a:t>
                      </a:r>
                      <a:endParaRPr lang="en-US" sz="2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(</a:t>
                      </a:r>
                      <a:r>
                        <a:rPr lang="th-TH" sz="1400">
                          <a:effectLst/>
                        </a:rPr>
                        <a:t>ความร้อน)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M </a:t>
                      </a:r>
                      <a:endParaRPr lang="en-US" sz="2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(</a:t>
                      </a:r>
                      <a:r>
                        <a:rPr lang="th-TH" sz="1400">
                          <a:effectLst/>
                        </a:rPr>
                        <a:t>ปุ่มมือ)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E </a:t>
                      </a:r>
                      <a:endParaRPr lang="en-US" sz="2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(</a:t>
                      </a:r>
                      <a:r>
                        <a:rPr lang="th-TH" sz="1400" dirty="0">
                          <a:effectLst/>
                        </a:rPr>
                        <a:t>กุญแจ)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S⋅H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S⋅H+M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A (</a:t>
                      </a:r>
                      <a:r>
                        <a:rPr lang="th-TH" sz="1400">
                          <a:effectLst/>
                        </a:rPr>
                        <a:t>ไซเรนเตือนภัย)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800" dirty="0">
                          <a:effectLst/>
                        </a:rPr>
                        <a:t>คำอธิบายเหตุการณ์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88932637"/>
                  </a:ext>
                </a:extLst>
              </a:tr>
              <a:tr h="43680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600" b="1" dirty="0">
                          <a:effectLst/>
                        </a:rPr>
                        <a:t>เปิดระบบ / สภาวะปกติ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71401900"/>
                  </a:ext>
                </a:extLst>
              </a:tr>
              <a:tr h="43680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600" b="1" dirty="0">
                          <a:effectLst/>
                        </a:rPr>
                        <a:t>เตือนภัย: กดปุ่มฉุกเฉินด้วยมือ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01422621"/>
                  </a:ext>
                </a:extLst>
              </a:tr>
              <a:tr h="65476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600" b="1" dirty="0">
                          <a:effectLst/>
                        </a:rPr>
                        <a:t>ร้อนเฉยๆ (ไม่มีควัน) </a:t>
                      </a:r>
                      <a:endParaRPr lang="en-US" sz="2000" b="1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</a:rPr>
                        <a:t>-&gt; </a:t>
                      </a:r>
                      <a:r>
                        <a:rPr lang="th-TH" sz="1600" b="1" dirty="0">
                          <a:effectLst/>
                        </a:rPr>
                        <a:t>ไม่เตือนหลอก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8505580"/>
                  </a:ext>
                </a:extLst>
              </a:tr>
              <a:tr h="43680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>
                          <a:effectLst/>
                        </a:rPr>
                        <a:t>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600" b="1" dirty="0">
                          <a:effectLst/>
                        </a:rPr>
                        <a:t>เตือนภัย: กดปุ่มฉุกเฉินด้วยมือ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38006699"/>
                  </a:ext>
                </a:extLst>
              </a:tr>
              <a:tr h="65476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>
                          <a:effectLst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600" b="1" dirty="0">
                          <a:effectLst/>
                        </a:rPr>
                        <a:t>ควันเฉยๆ (ไม่มีความร้อน) </a:t>
                      </a:r>
                      <a:endParaRPr lang="en-US" sz="2000" b="1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</a:rPr>
                        <a:t>-&gt;</a:t>
                      </a:r>
                      <a:r>
                        <a:rPr lang="th-TH" sz="1600" b="1" dirty="0">
                          <a:effectLst/>
                        </a:rPr>
                        <a:t>ไม่เตือนหลอก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43478682"/>
                  </a:ext>
                </a:extLst>
              </a:tr>
              <a:tr h="43680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600" b="1">
                          <a:effectLst/>
                        </a:rPr>
                        <a:t>เตือนภัย: กดปุ่มฉุกเฉินด้วยมือ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97456753"/>
                  </a:ext>
                </a:extLst>
              </a:tr>
              <a:tr h="43680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>
                          <a:effectLst/>
                        </a:rPr>
                        <a:t>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600" b="1" dirty="0">
                          <a:effectLst/>
                        </a:rPr>
                        <a:t>เตือนภัย: ควันและความร้อนพร้อมกัน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6045622"/>
                  </a:ext>
                </a:extLst>
              </a:tr>
              <a:tr h="43680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>
                          <a:effectLst/>
                        </a:rPr>
                        <a:t>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100" b="1" dirty="0">
                          <a:effectLst/>
                        </a:rPr>
                        <a:t>เตือนภัย: พบควัน + ความร้อน + กดปุ่มมือ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635622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78779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EF0616-B6F9-4EC8-BBAE-42079ACC7FB3}"/>
              </a:ext>
            </a:extLst>
          </p:cNvPr>
          <p:cNvSpPr txBox="1"/>
          <p:nvPr/>
        </p:nvSpPr>
        <p:spPr>
          <a:xfrm>
            <a:off x="467544" y="332656"/>
            <a:ext cx="81369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b="1" dirty="0"/>
              <a:t>2.ทดลองสร้าง </a:t>
            </a:r>
            <a:r>
              <a:rPr lang="th-TH" sz="2800" b="1" dirty="0"/>
              <a:t>แผนภาพการต่อวงจรลอจิกเกต </a:t>
            </a:r>
            <a:r>
              <a:rPr lang="th-TH" dirty="0"/>
              <a:t>(</a:t>
            </a:r>
            <a:r>
              <a:rPr lang="en-US" dirty="0"/>
              <a:t>Logic Circuit Schematic) 4 input </a:t>
            </a:r>
            <a:r>
              <a:rPr lang="th-TH" dirty="0"/>
              <a:t>เอง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821953A-56AA-4EB3-831D-C6AC48FD4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1772816"/>
            <a:ext cx="3168352" cy="4770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A = (S.H + M).E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117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548680"/>
            <a:ext cx="791061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rgbClr val="0070C0"/>
                </a:solidFill>
              </a:rPr>
              <a:t>รายงานนำเสนองาน</a:t>
            </a:r>
            <a:r>
              <a:rPr lang="en-US" sz="4000" b="1" dirty="0">
                <a:solidFill>
                  <a:srgbClr val="0070C0"/>
                </a:solidFill>
              </a:rPr>
              <a:t>(present)</a:t>
            </a:r>
          </a:p>
          <a:p>
            <a:pPr algn="ctr"/>
            <a:r>
              <a:rPr lang="th-TH" sz="4000" b="1" dirty="0">
                <a:solidFill>
                  <a:srgbClr val="0070C0"/>
                </a:solidFill>
              </a:rPr>
              <a:t>ให้แต่ละกลุ่มเลือกหัวข้อรายงาน </a:t>
            </a:r>
          </a:p>
          <a:p>
            <a:pPr algn="ctr"/>
            <a:r>
              <a:rPr lang="th-TH" sz="4000" b="1" dirty="0">
                <a:solidFill>
                  <a:srgbClr val="0070C0"/>
                </a:solidFill>
              </a:rPr>
              <a:t>อย่างใดอย่างหนึ่ง</a:t>
            </a:r>
          </a:p>
          <a:p>
            <a:pPr algn="ctr"/>
            <a:r>
              <a:rPr lang="th-TH" sz="4000" b="1" dirty="0">
                <a:solidFill>
                  <a:srgbClr val="0070C0"/>
                </a:solidFill>
              </a:rPr>
              <a:t>ใน 3 หัวข้อนี้ และยกตัวอย่างการใช้วงจร </a:t>
            </a:r>
            <a:r>
              <a:rPr lang="en-US" sz="4000" b="1" dirty="0">
                <a:solidFill>
                  <a:srgbClr val="0070C0"/>
                </a:solidFill>
              </a:rPr>
              <a:t>gate </a:t>
            </a:r>
            <a:endParaRPr lang="th-TH" sz="4000" dirty="0"/>
          </a:p>
        </p:txBody>
      </p:sp>
      <p:sp>
        <p:nvSpPr>
          <p:cNvPr id="3" name="Rectangle 2"/>
          <p:cNvSpPr/>
          <p:nvPr/>
        </p:nvSpPr>
        <p:spPr>
          <a:xfrm>
            <a:off x="930465" y="3429000"/>
            <a:ext cx="759171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1.</a:t>
            </a:r>
            <a:r>
              <a:rPr lang="th-TH" sz="3600" b="1" dirty="0"/>
              <a:t>วงจรคอมบิ</a:t>
            </a:r>
            <a:r>
              <a:rPr lang="th-TH" sz="3600" b="1" dirty="0" err="1"/>
              <a:t>เนชัน</a:t>
            </a:r>
            <a:r>
              <a:rPr lang="th-TH" sz="3600" dirty="0"/>
              <a:t> </a:t>
            </a:r>
            <a:r>
              <a:rPr lang="th-TH" dirty="0"/>
              <a:t>(</a:t>
            </a:r>
            <a:r>
              <a:rPr lang="en-US" dirty="0"/>
              <a:t>Combination circuits) </a:t>
            </a:r>
            <a:r>
              <a:rPr lang="th-TH" dirty="0"/>
              <a:t>หรือ</a:t>
            </a:r>
            <a:endParaRPr lang="th-TH" b="1" dirty="0"/>
          </a:p>
          <a:p>
            <a:r>
              <a:rPr lang="en-US" b="1" dirty="0"/>
              <a:t>2.</a:t>
            </a:r>
            <a:r>
              <a:rPr lang="th-TH" b="1" dirty="0"/>
              <a:t>วงจรซี</a:t>
            </a:r>
            <a:r>
              <a:rPr lang="th-TH" b="1" dirty="0" err="1"/>
              <a:t>เควนเชียล</a:t>
            </a:r>
            <a:r>
              <a:rPr lang="th-TH" b="1" dirty="0"/>
              <a:t> </a:t>
            </a:r>
            <a:r>
              <a:rPr lang="en-US" b="1" dirty="0"/>
              <a:t>(Sequential) </a:t>
            </a:r>
            <a:r>
              <a:rPr lang="th-TH" b="1" dirty="0"/>
              <a:t>หรือ</a:t>
            </a:r>
          </a:p>
          <a:p>
            <a:r>
              <a:rPr lang="en-US" b="1" dirty="0"/>
              <a:t>3.</a:t>
            </a:r>
            <a:r>
              <a:rPr lang="th-TH" b="1" dirty="0"/>
              <a:t>วงจรพัลส์ </a:t>
            </a:r>
          </a:p>
          <a:p>
            <a:endParaRPr lang="th-TH" b="1" dirty="0"/>
          </a:p>
          <a:p>
            <a:r>
              <a:rPr lang="th-TH" b="1" dirty="0"/>
              <a:t>รายละเอียดของเนื้อหาของแต่ละหัวข้อพร้อมตัวอย่างฯ และแสดงวงจร</a:t>
            </a:r>
          </a:p>
          <a:p>
            <a:r>
              <a:rPr lang="th-TH" b="1" dirty="0"/>
              <a:t>รายละเอียดของรายงานฟังอธิบาย</a:t>
            </a:r>
            <a:endParaRPr lang="th-TH" b="1" dirty="0">
              <a:solidFill>
                <a:srgbClr val="002060"/>
              </a:solidFill>
            </a:endParaRPr>
          </a:p>
          <a:p>
            <a:r>
              <a:rPr lang="th-TH" b="1" dirty="0">
                <a:solidFill>
                  <a:schemeClr val="bg1"/>
                </a:solidFill>
              </a:rPr>
              <a:t>งจรพัลส์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6535774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9220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ปกหน้า</a:t>
            </a:r>
          </a:p>
        </p:txBody>
      </p:sp>
    </p:spTree>
    <p:extLst>
      <p:ext uri="{BB962C8B-B14F-4D97-AF65-F5344CB8AC3E}">
        <p14:creationId xmlns:p14="http://schemas.microsoft.com/office/powerpoint/2010/main" val="40928814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85762" y="116632"/>
            <a:ext cx="318709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/>
              <a:t>รายงาน</a:t>
            </a:r>
          </a:p>
          <a:p>
            <a:pPr algn="ctr"/>
            <a:r>
              <a:rPr lang="th-TH" dirty="0"/>
              <a:t>เรื่อง</a:t>
            </a:r>
            <a:r>
              <a:rPr lang="en-US" dirty="0"/>
              <a:t> </a:t>
            </a:r>
            <a:r>
              <a:rPr lang="en-US" dirty="0" err="1"/>
              <a:t>xxxxxxxxxxxxxxxx</a:t>
            </a:r>
            <a:endParaRPr lang="en-US" dirty="0"/>
          </a:p>
          <a:p>
            <a:pPr algn="ctr"/>
            <a:endParaRPr lang="th-TH" dirty="0"/>
          </a:p>
        </p:txBody>
      </p:sp>
      <p:sp>
        <p:nvSpPr>
          <p:cNvPr id="3" name="TextBox 2"/>
          <p:cNvSpPr txBox="1"/>
          <p:nvPr/>
        </p:nvSpPr>
        <p:spPr>
          <a:xfrm>
            <a:off x="1786217" y="1124744"/>
            <a:ext cx="6386183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dirty="0"/>
              <a:t>รายงานนี้เป็นส่วนหนึ่งของการศึกษา</a:t>
            </a:r>
          </a:p>
          <a:p>
            <a:pPr algn="ctr"/>
            <a:r>
              <a:rPr lang="th-TH" dirty="0"/>
              <a:t>วิชา </a:t>
            </a:r>
            <a:r>
              <a:rPr lang="th-TH" b="1" dirty="0" err="1"/>
              <a:t>ดิจิทัล</a:t>
            </a:r>
            <a:r>
              <a:rPr lang="th-TH" b="1" dirty="0"/>
              <a:t>สำหรับเทคโนโลยีสารสนเทศ</a:t>
            </a:r>
          </a:p>
          <a:p>
            <a:pPr algn="ctr"/>
            <a:r>
              <a:rPr lang="th-TH" dirty="0"/>
              <a:t>รหัสวิชา </a:t>
            </a:r>
            <a:r>
              <a:rPr lang="en-US" dirty="0"/>
              <a:t>ITQ1001</a:t>
            </a:r>
          </a:p>
          <a:p>
            <a:endParaRPr lang="en-US" dirty="0"/>
          </a:p>
          <a:p>
            <a:r>
              <a:rPr lang="en-US" dirty="0"/>
              <a:t>                                    </a:t>
            </a:r>
            <a:r>
              <a:rPr lang="th-TH" dirty="0"/>
              <a:t>จัดทำโดย </a:t>
            </a:r>
            <a:endParaRPr lang="en-US" dirty="0"/>
          </a:p>
          <a:p>
            <a:r>
              <a:rPr lang="en-US" sz="2000" dirty="0"/>
              <a:t>                   1….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2….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en-US" sz="2000" dirty="0"/>
          </a:p>
          <a:p>
            <a:r>
              <a:rPr lang="en-US" sz="2000" dirty="0"/>
              <a:t>                   3….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4….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5….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6….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                                  </a:t>
            </a:r>
            <a:r>
              <a:rPr lang="th-TH" sz="2000" dirty="0"/>
              <a:t>             ประจำภาคเรียนที่ </a:t>
            </a:r>
            <a:r>
              <a:rPr lang="en-US" sz="2000" dirty="0"/>
              <a:t>1/2569</a:t>
            </a:r>
          </a:p>
          <a:p>
            <a:r>
              <a:rPr lang="en-US" sz="2000" dirty="0"/>
              <a:t>                             </a:t>
            </a:r>
            <a:r>
              <a:rPr lang="th-TH" sz="2000" dirty="0"/>
              <a:t>สาขาวิชาเทคโนโลยีสารสนเทศ คณะวิทยาศาสตร์และเทคโนโลยี</a:t>
            </a:r>
          </a:p>
          <a:p>
            <a:r>
              <a:rPr lang="th-TH" sz="2000" dirty="0"/>
              <a:t>                                                          มหาวิทยาลัยราช</a:t>
            </a:r>
            <a:r>
              <a:rPr lang="th-TH" sz="2000" dirty="0" err="1"/>
              <a:t>ภัฎ</a:t>
            </a:r>
            <a:r>
              <a:rPr lang="th-TH" sz="2000" dirty="0"/>
              <a:t>สวน</a:t>
            </a:r>
            <a:r>
              <a:rPr lang="th-TH" sz="2000" dirty="0" err="1"/>
              <a:t>สุนัน</a:t>
            </a:r>
            <a:r>
              <a:rPr lang="th-TH" sz="2000" dirty="0"/>
              <a:t>ทา</a:t>
            </a:r>
            <a:endParaRPr lang="en-US" sz="2000" dirty="0"/>
          </a:p>
          <a:p>
            <a:endParaRPr lang="th-TH" sz="2000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6535774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737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คำนำ</a:t>
            </a:r>
          </a:p>
        </p:txBody>
      </p:sp>
    </p:spTree>
    <p:extLst>
      <p:ext uri="{BB962C8B-B14F-4D97-AF65-F5344CB8AC3E}">
        <p14:creationId xmlns:p14="http://schemas.microsoft.com/office/powerpoint/2010/main" val="36535774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941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สารบัญ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47664" y="1916832"/>
            <a:ext cx="1895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xxxxxxxxxxx</a:t>
            </a:r>
            <a:endParaRPr lang="th-TH" dirty="0"/>
          </a:p>
        </p:txBody>
      </p:sp>
      <p:sp>
        <p:nvSpPr>
          <p:cNvPr id="5" name="TextBox 4"/>
          <p:cNvSpPr txBox="1"/>
          <p:nvPr/>
        </p:nvSpPr>
        <p:spPr>
          <a:xfrm>
            <a:off x="6804248" y="1738748"/>
            <a:ext cx="617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หน้า</a:t>
            </a:r>
          </a:p>
        </p:txBody>
      </p:sp>
    </p:spTree>
    <p:extLst>
      <p:ext uri="{BB962C8B-B14F-4D97-AF65-F5344CB8AC3E}">
        <p14:creationId xmlns:p14="http://schemas.microsoft.com/office/powerpoint/2010/main" val="19458428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6464" y="1700808"/>
            <a:ext cx="7353295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 </a:t>
            </a:r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en-US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3779912" y="620688"/>
            <a:ext cx="6832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เรื่อง </a:t>
            </a:r>
          </a:p>
        </p:txBody>
      </p:sp>
    </p:spTree>
    <p:extLst>
      <p:ext uri="{BB962C8B-B14F-4D97-AF65-F5344CB8AC3E}">
        <p14:creationId xmlns:p14="http://schemas.microsoft.com/office/powerpoint/2010/main" val="19458428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598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สรุป</a:t>
            </a:r>
          </a:p>
        </p:txBody>
      </p:sp>
    </p:spTree>
    <p:extLst>
      <p:ext uri="{BB962C8B-B14F-4D97-AF65-F5344CB8AC3E}">
        <p14:creationId xmlns:p14="http://schemas.microsoft.com/office/powerpoint/2010/main" val="19458428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14638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บรรณานุกรม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295183-7FFF-4EB6-9A88-1A4FA8E10EAC}"/>
              </a:ext>
            </a:extLst>
          </p:cNvPr>
          <p:cNvSpPr txBox="1"/>
          <p:nvPr/>
        </p:nvSpPr>
        <p:spPr>
          <a:xfrm>
            <a:off x="3829604" y="2276872"/>
            <a:ext cx="14141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400" dirty="0"/>
              <a:t>เช็คชื่อ</a:t>
            </a:r>
          </a:p>
        </p:txBody>
      </p:sp>
    </p:spTree>
    <p:extLst>
      <p:ext uri="{BB962C8B-B14F-4D97-AF65-F5344CB8AC3E}">
        <p14:creationId xmlns:p14="http://schemas.microsoft.com/office/powerpoint/2010/main" val="1945842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3689</Words>
  <Application>Microsoft Office PowerPoint</Application>
  <PresentationFormat>On-screen Show (4:3)</PresentationFormat>
  <Paragraphs>512</Paragraphs>
  <Slides>49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Angsana New</vt:lpstr>
      <vt:lpstr>Arial</vt:lpstr>
      <vt:lpstr>Calibri</vt:lpstr>
      <vt:lpstr>Google Sans</vt:lpstr>
      <vt:lpstr>Google Sans Text</vt:lpstr>
      <vt:lpstr>Office Theme</vt:lpstr>
      <vt:lpstr>PowerPoint Presentation</vt:lpstr>
      <vt:lpstr>วงจรพัลส์ (Pulse Circuit)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วงจรพัลส์ ในโรงงานอุตสาหกรรม</vt:lpstr>
      <vt:lpstr>PLC (Programmable Logic Controller)PLC </vt:lpstr>
      <vt:lpstr>2. DCS (Distributed Control System)</vt:lpstr>
      <vt:lpstr>PowerPoint Presentation</vt:lpstr>
      <vt:lpstr>ตัวอย่าง วงจรพัลส์ ที่ใช้ในชีวิตประจำวัน</vt:lpstr>
      <vt:lpstr>ตัวอย่าง วงจรพัลส์ ที่ใช้ในชีวิตประจำวัน</vt:lpstr>
      <vt:lpstr>ตัวอย่าง วงจรพัลส์ ที่ใช้ในชีวิตประจำวัน</vt:lpstr>
      <vt:lpstr>ตัวอย่าง วงจรพัลส์ ที่ใช้ในชีวิตประจำวัน</vt:lpstr>
      <vt:lpstr>ตัวอย่าง วงจรพัลส์ ที่ใช้ในชีวิตประจำวัน</vt:lpstr>
      <vt:lpstr>ตัวอย่าง วงจรพัลส์ ที่ใช้ในชีวิตประจำวัน</vt:lpstr>
      <vt:lpstr>PowerPoint Presentation</vt:lpstr>
      <vt:lpstr>PowerPoint Presentation</vt:lpstr>
      <vt:lpstr>วงจรคอมบิเนชัน (Combination circuits) (ต่อ)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ตัวอย่าง การใช้ลอจิกเกตพื้นฐานต่างๆ (AND, OR, NOT etc…)</vt:lpstr>
      <vt:lpstr>ตัวอย่าง การใช้ลอจิกเกตพื้นฐานต่างๆ (AND, OR, NOT etc…)</vt:lpstr>
      <vt:lpstr>ระบบเตือนภัยอัคคีภัย (Fire Alarm System) </vt:lpstr>
      <vt:lpstr>Fire Alarm System</vt:lpstr>
      <vt:lpstr>Fire Alarm System</vt:lpstr>
      <vt:lpstr>PowerPoint Presentation</vt:lpstr>
      <vt:lpstr>Fire Alarm System</vt:lpstr>
      <vt:lpstr>PowerPoint Presentation</vt:lpstr>
      <vt:lpstr>Fire Alarm System</vt:lpstr>
      <vt:lpstr>ตัวอย่าง Arduino simulator AND OR Not (ศึกษาเกี่ยวกับ บอร์ดนี้ภายหลัง)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www.easyosteam.com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KKD Windows7 V.11_x64</dc:creator>
  <cp:lastModifiedBy>Computer</cp:lastModifiedBy>
  <cp:revision>93</cp:revision>
  <dcterms:created xsi:type="dcterms:W3CDTF">2021-10-15T11:35:13Z</dcterms:created>
  <dcterms:modified xsi:type="dcterms:W3CDTF">2026-09-06T07:27:48Z</dcterms:modified>
</cp:coreProperties>
</file>