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3" r:id="rId2"/>
    <p:sldId id="256" r:id="rId3"/>
    <p:sldId id="257" r:id="rId4"/>
    <p:sldId id="258" r:id="rId5"/>
    <p:sldId id="259" r:id="rId6"/>
    <p:sldId id="268" r:id="rId7"/>
    <p:sldId id="260" r:id="rId8"/>
    <p:sldId id="272" r:id="rId9"/>
    <p:sldId id="274" r:id="rId10"/>
    <p:sldId id="275" r:id="rId11"/>
    <p:sldId id="276" r:id="rId12"/>
    <p:sldId id="277" r:id="rId13"/>
    <p:sldId id="278" r:id="rId14"/>
    <p:sldId id="261" r:id="rId15"/>
    <p:sldId id="262" r:id="rId16"/>
    <p:sldId id="263" r:id="rId17"/>
    <p:sldId id="279" r:id="rId18"/>
    <p:sldId id="265" r:id="rId19"/>
    <p:sldId id="284" r:id="rId20"/>
    <p:sldId id="266" r:id="rId21"/>
    <p:sldId id="267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D8B4D-691A-430A-9E34-459CC2F68D09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3ACAB-DD5A-4E01-A753-CE9E1BEBD9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033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5753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864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69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761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568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589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165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857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633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0618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3653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556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FBE5-83A6-4EC8-8460-E6146571E55B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352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5048" y="2492896"/>
            <a:ext cx="6696744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solidFill>
                  <a:schemeClr val="bg1"/>
                </a:solidFill>
              </a:rPr>
              <a:t>วงจรพัลส์เบื้องต้น</a:t>
            </a:r>
          </a:p>
        </p:txBody>
      </p:sp>
    </p:spTree>
    <p:extLst>
      <p:ext uri="{BB962C8B-B14F-4D97-AF65-F5344CB8AC3E}">
        <p14:creationId xmlns:p14="http://schemas.microsoft.com/office/powerpoint/2010/main" val="70083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47864" y="332656"/>
            <a:ext cx="2106667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วงจรพัลส์เบื้องต้น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404753" y="980728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           วงจรพัลส์เป็นวงจรที่กำเนิดรูปคลื่นพัลส์ หรือรูปคลื่นสี่เหลี่ยม ซึ่งขนาดและความถี่ของรูปคลื่นที่เกิดขึ้นสามารถกำหนดได้ตามที่เราออกแบบใช้งาน รูปคลื่นที่เกิดจากวงจรพัลส์สามารถนำไปใช้ในการควบคุมการทำงานของวงจรทางดิจิตอลได้ เรียกสัญญาณนี้ว่า“สัญญาณนาฬิกา” (</a:t>
            </a:r>
            <a:r>
              <a:rPr lang="en-US" dirty="0"/>
              <a:t>Clock Pulse)</a:t>
            </a: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611560" y="2957406"/>
            <a:ext cx="70385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คุณลักษณะของสัญญาณพัลส์</a:t>
            </a:r>
          </a:p>
          <a:p>
            <a:r>
              <a:rPr lang="th-TH" dirty="0"/>
              <a:t>สัญญาณพัลส์ เป็นสัญญาณที่เกิดขึ้นซ้ำๆกันโดยมีการเปลี่ยนแปลงจากระดับลอจิก 0ไปเป็นลอจิก 1 และเปลี่ยนจากระดับลอจิก 1 เป็นระดับลอจิก 0 เปลี่ยนวนซ้ำๆเช่นนี้ต่อเนื่องกันไป</a:t>
            </a:r>
          </a:p>
          <a:p>
            <a:r>
              <a:rPr lang="th-TH" dirty="0"/>
              <a:t>แสดงดังรูป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052" y="4941168"/>
            <a:ext cx="3816424" cy="15456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08454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40968"/>
            <a:ext cx="6867525" cy="27813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395536" y="318135"/>
            <a:ext cx="84969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คุณลักษณะของสัญญาณพัลส์</a:t>
            </a:r>
          </a:p>
          <a:p>
            <a:r>
              <a:rPr lang="th-TH" dirty="0"/>
              <a:t>สัญญาณพัลส์ เป็นสัญญาณที่เกิดขึ้นซ้ำๆกันโดยมีการเปลี่ยนแปลงจากระดับลอจิก 0ไปเป็นลอจิก 1 และเปลี่ยนจากระดับลอจิก 1 เป็นระดับลอจิก 0 เปลี่ยนวนซ้ำๆเช่นนี้ต่อเนื่องกันไปแสดงดังรูป</a:t>
            </a:r>
          </a:p>
        </p:txBody>
      </p:sp>
      <p:sp>
        <p:nvSpPr>
          <p:cNvPr id="4" name="Rectangle 3"/>
          <p:cNvSpPr/>
          <p:nvPr/>
        </p:nvSpPr>
        <p:spPr>
          <a:xfrm>
            <a:off x="3787971" y="6093296"/>
            <a:ext cx="15680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สัญญาณพัลส์</a:t>
            </a:r>
          </a:p>
        </p:txBody>
      </p:sp>
    </p:spTree>
    <p:extLst>
      <p:ext uri="{BB962C8B-B14F-4D97-AF65-F5344CB8AC3E}">
        <p14:creationId xmlns:p14="http://schemas.microsoft.com/office/powerpoint/2010/main" val="3656325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687561"/>
            <a:ext cx="84969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Pulse</a:t>
            </a:r>
            <a:r>
              <a:rPr lang="en-US" dirty="0"/>
              <a:t> (</a:t>
            </a:r>
            <a:r>
              <a:rPr lang="th-TH" dirty="0"/>
              <a:t>อ่านว่า : พัลส์) </a:t>
            </a:r>
            <a:r>
              <a:rPr lang="th-TH" b="1" dirty="0"/>
              <a:t>คือสัญญาณทางไฟฟ้าที่มีรูปร่างหรือลักษณะเป็นคลื่นรูปสี่เหลี่ยม (</a:t>
            </a:r>
            <a:r>
              <a:rPr lang="en-US" b="1" dirty="0"/>
              <a:t>Square wave)</a:t>
            </a:r>
            <a:r>
              <a:rPr lang="en-US" dirty="0"/>
              <a:t> </a:t>
            </a:r>
            <a:r>
              <a:rPr lang="th-TH" dirty="0"/>
              <a:t>ที่มีอยู่สองสภาวะคือ </a:t>
            </a:r>
            <a:r>
              <a:rPr lang="en-US" dirty="0"/>
              <a:t>high </a:t>
            </a:r>
            <a:r>
              <a:rPr lang="th-TH" dirty="0"/>
              <a:t>และ </a:t>
            </a:r>
            <a:r>
              <a:rPr lang="en-US" dirty="0"/>
              <a:t>low </a:t>
            </a:r>
            <a:r>
              <a:rPr lang="th-TH" dirty="0"/>
              <a:t>ซ้ำกันไปเรื่อยๆ สัญญาณ </a:t>
            </a:r>
            <a:r>
              <a:rPr lang="en-US" dirty="0"/>
              <a:t>pulse </a:t>
            </a:r>
            <a:r>
              <a:rPr lang="th-TH" dirty="0"/>
              <a:t>เป็นสัญญาณทางไฟฟ้าที่อยู่รอบๆตัวเรามาอย่างยาวนานเพราะ </a:t>
            </a:r>
            <a:r>
              <a:rPr lang="en-US" dirty="0"/>
              <a:t>pulse </a:t>
            </a:r>
            <a:r>
              <a:rPr lang="th-TH" dirty="0"/>
              <a:t>เป็นสัญญาณที่อยู่ในอุปกรณ์ดิจิตอลทุกชนิดและ</a:t>
            </a:r>
          </a:p>
          <a:p>
            <a:endParaRPr lang="th-TH" dirty="0"/>
          </a:p>
          <a:p>
            <a:r>
              <a:rPr lang="th-TH" dirty="0"/>
              <a:t>           ยังถูกประยุกต์ใช้ในอีกหลายรูปแบบไม่ว่าจะเป็น การใช้เป็นสัญญาณนาฬิกาในระบบคอมพิวเตอร์ ใช้ควบคุมความเร็วในการหมุนของมอเตอร์หรือเป็นสัญญาณที่ใช้นับปริมาณบางอย่างจากการนับจำนวนของคลื่นสี่เหลี่ยม</a:t>
            </a:r>
          </a:p>
        </p:txBody>
      </p:sp>
      <p:sp>
        <p:nvSpPr>
          <p:cNvPr id="3" name="Rectangle 2"/>
          <p:cNvSpPr/>
          <p:nvPr/>
        </p:nvSpPr>
        <p:spPr>
          <a:xfrm>
            <a:off x="3347863" y="123358"/>
            <a:ext cx="2106667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วงจรพัลส์เบื้องต้น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72008" y="622816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https://www.omi.co.th/th/article/pulse</a:t>
            </a:r>
            <a:endParaRPr lang="th-TH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467" y="4344886"/>
            <a:ext cx="5716587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1200" y="836712"/>
            <a:ext cx="3401893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การประยุกต์ใช้สัญญาณ </a:t>
            </a:r>
            <a:r>
              <a:rPr lang="en-US" dirty="0"/>
              <a:t>pulse</a:t>
            </a:r>
          </a:p>
        </p:txBody>
      </p:sp>
      <p:sp>
        <p:nvSpPr>
          <p:cNvPr id="6" name="Rectangle 5"/>
          <p:cNvSpPr/>
          <p:nvPr/>
        </p:nvSpPr>
        <p:spPr>
          <a:xfrm>
            <a:off x="3673093" y="111242"/>
            <a:ext cx="2106667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วงจรพัลส์เบื้องต้น</a:t>
            </a:r>
            <a:endParaRPr lang="th-TH" dirty="0"/>
          </a:p>
        </p:txBody>
      </p:sp>
      <p:sp>
        <p:nvSpPr>
          <p:cNvPr id="7" name="Rectangle 6"/>
          <p:cNvSpPr/>
          <p:nvPr/>
        </p:nvSpPr>
        <p:spPr>
          <a:xfrm>
            <a:off x="190099" y="1484784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สัญญาณ </a:t>
            </a:r>
            <a:r>
              <a:rPr lang="en-US" dirty="0"/>
              <a:t>pulse </a:t>
            </a:r>
            <a:r>
              <a:rPr lang="th-TH" dirty="0"/>
              <a:t>ถูกประยุกต์ใช้อย่างกว้างขวางในทุกๆเรื่องแต่ในด้านเครื่องมือวัดอุตสาหกรรม ได้แก่ </a:t>
            </a:r>
            <a:r>
              <a:rPr lang="th-TH" b="1" dirty="0"/>
              <a:t>เครื่องวัดอัตราการไหล</a:t>
            </a:r>
          </a:p>
          <a:p>
            <a:endParaRPr lang="th-TH" dirty="0"/>
          </a:p>
          <a:p>
            <a:endParaRPr lang="th-TH" dirty="0"/>
          </a:p>
          <a:p>
            <a:endParaRPr lang="th-TH" dirty="0"/>
          </a:p>
          <a:p>
            <a:endParaRPr lang="th-TH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61" y="3068960"/>
            <a:ext cx="3562350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150003" y="2420888"/>
            <a:ext cx="448513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เครื่องวัดอัตราการไหล</a:t>
            </a:r>
          </a:p>
          <a:p>
            <a:r>
              <a:rPr lang="th-TH" sz="2400" dirty="0"/>
              <a:t>เครื่องวัดอัตราการไหลของอากาศ คือ เครื่องมือวัดที่ใช้บอกปริมาตรของอากาศ ลมหรือแก๊สที่ไหลผ่านพื้นที่ๆหนึ่งในช่วงเวลาหนึ่ง ยกตัวอย่างเช่น อัตราการไหลของอากาศในท่อที่ปริมาตร 1,000 ลูกบาศก์เมตรต่อชั่วโมง (</a:t>
            </a:r>
            <a:r>
              <a:rPr lang="en-US" sz="2400" dirty="0"/>
              <a:t>m3/h) </a:t>
            </a:r>
            <a:r>
              <a:rPr lang="th-TH" sz="2400" dirty="0"/>
              <a:t>ซึ่งหมายความว่าในเวลา 1 ชั่วโมงจะมีอากาศไหลผ่านท่อนี้ไปที่ปริมาตร 1,000 ลูกบาศก์เมตร นั่นเอง ปัจจุบันเครื่องวัดอัตราการไหลของอากาศได้ถูกใช้อยู่ในทุกๆโรงงาน</a:t>
            </a:r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4705" y="836712"/>
            <a:ext cx="3401893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การประยุกต์ใช้สัญญาณ </a:t>
            </a:r>
            <a:r>
              <a:rPr lang="en-US" dirty="0"/>
              <a:t>pulse</a:t>
            </a:r>
          </a:p>
        </p:txBody>
      </p:sp>
      <p:sp>
        <p:nvSpPr>
          <p:cNvPr id="6" name="Rectangle 5"/>
          <p:cNvSpPr/>
          <p:nvPr/>
        </p:nvSpPr>
        <p:spPr>
          <a:xfrm>
            <a:off x="3673093" y="111242"/>
            <a:ext cx="2106667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วงจรพัลส์เบื้องต้น</a:t>
            </a:r>
            <a:endParaRPr lang="th-TH" dirty="0"/>
          </a:p>
        </p:txBody>
      </p:sp>
      <p:sp>
        <p:nvSpPr>
          <p:cNvPr id="7" name="Rectangle 6"/>
          <p:cNvSpPr/>
          <p:nvPr/>
        </p:nvSpPr>
        <p:spPr>
          <a:xfrm>
            <a:off x="190099" y="1476110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สัญญาณ </a:t>
            </a:r>
            <a:r>
              <a:rPr lang="en-US" dirty="0"/>
              <a:t>pulse </a:t>
            </a:r>
            <a:r>
              <a:rPr lang="th-TH" dirty="0"/>
              <a:t>ถูกประยุกต์ใช้อย่างกว้างขวางในทุกๆเรื่อง แต่ในด้านเครื่องมือวัดอุตสาหกรรม ได้แก่</a:t>
            </a:r>
          </a:p>
          <a:p>
            <a:endParaRPr lang="th-TH" dirty="0"/>
          </a:p>
          <a:p>
            <a:endParaRPr lang="th-T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05" y="2976920"/>
            <a:ext cx="2776176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00881" y="2384051"/>
            <a:ext cx="611790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/>
              <a:t>เครื่องวัดอัตราการไหลของน้ำ คือเครื่องมือวัดที่ใช้บอกปริมาณของน้ำหรือของเหลวที่ไหลผ่านพื้นที่ๆหนึ่งในช่วงเวลาหนึ่ง </a:t>
            </a:r>
          </a:p>
          <a:p>
            <a:endParaRPr lang="th-TH" sz="2400" dirty="0"/>
          </a:p>
          <a:p>
            <a:r>
              <a:rPr lang="th-TH" sz="2400" dirty="0"/>
              <a:t>ยกตัวอย่างเช่น อัตราการไหลของน้ำในท่อที่ปริมาณ 100 ลิตรต่อนาที (</a:t>
            </a:r>
            <a:r>
              <a:rPr lang="en-US" sz="2000" dirty="0"/>
              <a:t>L/min</a:t>
            </a:r>
            <a:r>
              <a:rPr lang="en-US" sz="2400" dirty="0"/>
              <a:t>) </a:t>
            </a:r>
            <a:r>
              <a:rPr lang="th-TH" sz="2400" dirty="0"/>
              <a:t>ซึ่งหมายความว่าในเวลา 1 นาทีจะมีน้ำไหลผ่านท่อนี้ไปที่ปริมาณ 100 ลิตร นั่นเอง </a:t>
            </a:r>
          </a:p>
          <a:p>
            <a:endParaRPr lang="th-TH" sz="2400" dirty="0"/>
          </a:p>
          <a:p>
            <a:r>
              <a:rPr lang="th-TH" sz="2400" dirty="0"/>
              <a:t>แต่ส่วนใหญ่แล้วเครื่องวัดอัตราการไหลของน้ำจะสามารถบอกปริมาณของน้ำที่ไหลผ่านไปได้ ว่าใช้ไปแล้วกี่ลิตร คล้ายๆกับมิเตอร์น้ำที่ใช้กันตามบ้านแต่ข้อแตกต่างคือเครื่องวัดอัตราการไหลของน้ำที่ใช้ในโรงงานจะมีความแม่นยำและทนทานต่อสภาวะต่างๆได้มากกว่ามิเตอร์น้ำที่ใช้อยู่ตามบ้าน</a:t>
            </a:r>
          </a:p>
        </p:txBody>
      </p:sp>
    </p:spTree>
    <p:extLst>
      <p:ext uri="{BB962C8B-B14F-4D97-AF65-F5344CB8AC3E}">
        <p14:creationId xmlns:p14="http://schemas.microsoft.com/office/powerpoint/2010/main" val="3182324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200" y="836712"/>
            <a:ext cx="3401893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การประยุกต์ใช้สัญญาณ </a:t>
            </a:r>
            <a:r>
              <a:rPr lang="en-US" dirty="0"/>
              <a:t>pulse</a:t>
            </a:r>
          </a:p>
        </p:txBody>
      </p:sp>
      <p:sp>
        <p:nvSpPr>
          <p:cNvPr id="3" name="Rectangle 2"/>
          <p:cNvSpPr/>
          <p:nvPr/>
        </p:nvSpPr>
        <p:spPr>
          <a:xfrm>
            <a:off x="3673093" y="111242"/>
            <a:ext cx="2106667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วงจรพัลส์เบื้องต้น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190099" y="1484784"/>
            <a:ext cx="80648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สัญญาณ </a:t>
            </a:r>
            <a:r>
              <a:rPr lang="en-US" dirty="0"/>
              <a:t>pulse </a:t>
            </a:r>
            <a:r>
              <a:rPr lang="th-TH" dirty="0"/>
              <a:t>ถูกประยุกต์ใช้อย่างกว้างขวางในทุกๆเรื่องแต่ในด้านเครื่องมือวัดอุตสาหกรรม ได้แก่</a:t>
            </a:r>
          </a:p>
          <a:p>
            <a:endParaRPr lang="th-TH" dirty="0"/>
          </a:p>
          <a:p>
            <a:endParaRPr lang="th-TH" dirty="0"/>
          </a:p>
          <a:p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4" y="2573532"/>
            <a:ext cx="8676456" cy="194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98" y="4763033"/>
            <a:ext cx="8663911" cy="1958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5048" y="764704"/>
            <a:ext cx="6696744" cy="43088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solidFill>
                  <a:srgbClr val="FF0000"/>
                </a:solidFill>
              </a:rPr>
              <a:t>วงจรพัลส์เบื้องต้น</a:t>
            </a:r>
          </a:p>
          <a:p>
            <a:pPr algn="ctr"/>
            <a:r>
              <a:rPr lang="th-TH" sz="4400" dirty="0"/>
              <a:t>และรายงานและรายละเอียด</a:t>
            </a:r>
          </a:p>
          <a:p>
            <a:pPr algn="ctr"/>
            <a:r>
              <a:rPr lang="th-TH" sz="5400" b="1" dirty="0"/>
              <a:t>วงจรคอมบิ</a:t>
            </a:r>
            <a:r>
              <a:rPr lang="th-TH" sz="5400" b="1" dirty="0" err="1"/>
              <a:t>เนชัน</a:t>
            </a:r>
            <a:r>
              <a:rPr lang="th-TH" sz="5400" dirty="0"/>
              <a:t> </a:t>
            </a:r>
            <a:r>
              <a:rPr lang="th-TH" sz="4400" dirty="0"/>
              <a:t>(</a:t>
            </a:r>
            <a:r>
              <a:rPr lang="en-US" sz="4400" dirty="0"/>
              <a:t>Combination circuits)</a:t>
            </a:r>
            <a:endParaRPr lang="th-TH" sz="4400" b="1" dirty="0"/>
          </a:p>
          <a:p>
            <a:pPr algn="ctr"/>
            <a:r>
              <a:rPr lang="th-TH" sz="4400" b="1" dirty="0"/>
              <a:t>วงจรซี</a:t>
            </a:r>
            <a:r>
              <a:rPr lang="th-TH" sz="4400" b="1" dirty="0" err="1"/>
              <a:t>เควนเชียล</a:t>
            </a:r>
            <a:r>
              <a:rPr lang="th-TH" sz="4400" b="1" dirty="0"/>
              <a:t> </a:t>
            </a:r>
            <a:r>
              <a:rPr lang="en-US" sz="4400" b="1" dirty="0"/>
              <a:t>(Sequential)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</a:rPr>
              <a:t>วงจรพัลส์</a:t>
            </a:r>
            <a:endParaRPr lang="th-TH" sz="4400" dirty="0"/>
          </a:p>
        </p:txBody>
      </p:sp>
    </p:spTree>
    <p:extLst>
      <p:ext uri="{BB962C8B-B14F-4D97-AF65-F5344CB8AC3E}">
        <p14:creationId xmlns:p14="http://schemas.microsoft.com/office/powerpoint/2010/main" val="2577662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9208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4000" b="1" dirty="0"/>
              <a:t>วงจรคอมบิ</a:t>
            </a:r>
            <a:r>
              <a:rPr lang="th-TH" sz="4000" b="1" dirty="0" err="1"/>
              <a:t>เนชัน</a:t>
            </a:r>
            <a:r>
              <a:rPr lang="th-TH" sz="4000" dirty="0"/>
              <a:t> </a:t>
            </a:r>
            <a:r>
              <a:rPr lang="th-TH" sz="3200" dirty="0"/>
              <a:t>(</a:t>
            </a:r>
            <a:r>
              <a:rPr lang="en-US" sz="3200" dirty="0"/>
              <a:t>Combination circuits)</a:t>
            </a:r>
            <a:r>
              <a:rPr lang="en-US" sz="4000" b="1" dirty="0"/>
              <a:t> </a:t>
            </a:r>
            <a:r>
              <a:rPr lang="en-US" sz="2800" b="1" dirty="0"/>
              <a:t>(</a:t>
            </a:r>
            <a:r>
              <a:rPr lang="th-TH" sz="4000" b="1" dirty="0"/>
              <a:t>ต่อ)</a:t>
            </a:r>
            <a:endParaRPr lang="th-TH" sz="4800" dirty="0"/>
          </a:p>
        </p:txBody>
      </p:sp>
      <p:sp>
        <p:nvSpPr>
          <p:cNvPr id="3" name="Rectangle 2"/>
          <p:cNvSpPr/>
          <p:nvPr/>
        </p:nvSpPr>
        <p:spPr>
          <a:xfrm>
            <a:off x="395536" y="1268760"/>
            <a:ext cx="8352928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วงจรคอมบิ</a:t>
            </a:r>
            <a:r>
              <a:rPr lang="th-TH" b="1" dirty="0" err="1"/>
              <a:t>เนชัน</a:t>
            </a:r>
            <a:r>
              <a:rPr lang="th-TH" b="1" dirty="0"/>
              <a:t> </a:t>
            </a:r>
            <a:r>
              <a:rPr lang="th-TH" sz="2000" dirty="0"/>
              <a:t>(</a:t>
            </a:r>
            <a:r>
              <a:rPr lang="en-US" sz="2000" dirty="0"/>
              <a:t>Combination circuits)</a:t>
            </a:r>
            <a:r>
              <a:rPr lang="en-US" dirty="0"/>
              <a:t> </a:t>
            </a:r>
            <a:r>
              <a:rPr lang="th-TH" dirty="0"/>
              <a:t>บางครั้งจะเรียกว่า </a:t>
            </a:r>
            <a:r>
              <a:rPr lang="th-TH" b="1" dirty="0"/>
              <a:t>วงจรเชิงจัดหมู่ </a:t>
            </a:r>
            <a:r>
              <a:rPr lang="th-TH" sz="2400" dirty="0"/>
              <a:t>โดย</a:t>
            </a:r>
            <a:r>
              <a:rPr lang="th-TH" sz="3200" dirty="0"/>
              <a:t>ปกติวงจรคอม</a:t>
            </a:r>
            <a:r>
              <a:rPr lang="th-TH" sz="3200" dirty="0" err="1"/>
              <a:t>บิเน</a:t>
            </a:r>
            <a:r>
              <a:rPr lang="th-TH" sz="3200" dirty="0"/>
              <a:t>ชันจะออกแบบเป็นวงจรลอจิกเฉพาะอย่างและผลิตออกมาใช้งานเป็นวงจรสำเร็จรูปหรือไอซี </a:t>
            </a:r>
            <a:r>
              <a:rPr lang="th-TH" sz="3200" b="1" dirty="0"/>
              <a:t>วงจรคอมบิ</a:t>
            </a:r>
            <a:r>
              <a:rPr lang="th-TH" sz="3200" b="1" dirty="0" err="1"/>
              <a:t>เนชัน</a:t>
            </a:r>
            <a:r>
              <a:rPr lang="th-TH" sz="3200" b="1" dirty="0"/>
              <a:t> </a:t>
            </a:r>
            <a:r>
              <a:rPr lang="th-TH" sz="3200" dirty="0"/>
              <a:t>เป็นวงจรที่ประกอบขึ้นด้วยลอจิกเกตต่าง ๆ </a:t>
            </a:r>
          </a:p>
          <a:p>
            <a:r>
              <a:rPr lang="th-TH" sz="3200" dirty="0"/>
              <a:t>     การสร้างวงจร  คือ การนำเอาเกตต่าง ๆ มาต่อกันเป็นวงจรเพื่อให้วงจรสามารถทำงานได้ตามที่เราต้องการ</a:t>
            </a:r>
          </a:p>
          <a:p>
            <a:r>
              <a:rPr lang="th-TH" sz="3200" dirty="0"/>
              <a:t>     การทำงานจะขึ้นอยู่กับคุณสมบัติของเกตและสัญญาณอินพุทที่ป้อนเข้า โดยแสดงออกทางเอาท์พุตของวงจร </a:t>
            </a:r>
            <a:r>
              <a:rPr lang="th-TH" sz="2400" b="1" dirty="0"/>
              <a:t>(ครั้งที่แล้ว)</a:t>
            </a:r>
          </a:p>
        </p:txBody>
      </p:sp>
    </p:spTree>
    <p:extLst>
      <p:ext uri="{BB962C8B-B14F-4D97-AF65-F5344CB8AC3E}">
        <p14:creationId xmlns:p14="http://schemas.microsoft.com/office/powerpoint/2010/main" val="3366658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160" y="50721"/>
            <a:ext cx="3809056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วงจรคอม</a:t>
            </a:r>
            <a:r>
              <a:rPr lang="th-TH" sz="3600" b="1" dirty="0" err="1"/>
              <a:t>บิเน</a:t>
            </a:r>
            <a:r>
              <a:rPr lang="th-TH" sz="3600" b="1" dirty="0"/>
              <a:t>ชัน</a:t>
            </a:r>
            <a:r>
              <a:rPr lang="th-TH" sz="4000" b="1" dirty="0"/>
              <a:t>อย่าง</a:t>
            </a:r>
            <a:r>
              <a:rPr lang="th-TH" sz="3600" b="1" dirty="0"/>
              <a:t>ง่าย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160160" y="758607"/>
            <a:ext cx="9001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วงจรคอมบิ</a:t>
            </a:r>
            <a:r>
              <a:rPr lang="th-TH" dirty="0" err="1"/>
              <a:t>เนชัน</a:t>
            </a:r>
            <a:r>
              <a:rPr lang="th-TH" dirty="0"/>
              <a:t> ประกอบด้วยลอจิกเกตและออกแบบให้มี จำนวนอินพุตและเอาท์พุต</a:t>
            </a:r>
          </a:p>
          <a:p>
            <a:r>
              <a:rPr lang="th-TH" dirty="0"/>
              <a:t>ได้ตามความต้องการ โดยโครงสร้างของวงจรคอมบิ</a:t>
            </a:r>
            <a:r>
              <a:rPr lang="th-TH" dirty="0" err="1"/>
              <a:t>เนชัน</a:t>
            </a:r>
            <a:r>
              <a:rPr lang="th-TH" dirty="0"/>
              <a:t> ประกอบด้วย</a:t>
            </a:r>
          </a:p>
          <a:p>
            <a:endParaRPr lang="th-TH" b="1" dirty="0"/>
          </a:p>
          <a:p>
            <a:r>
              <a:rPr lang="th-TH" b="1" dirty="0"/>
              <a:t>อินพุต</a:t>
            </a:r>
            <a:r>
              <a:rPr lang="en-US" dirty="0"/>
              <a:t>  I</a:t>
            </a:r>
            <a:r>
              <a:rPr lang="en-US" baseline="-10000" dirty="0"/>
              <a:t>0</a:t>
            </a:r>
            <a:r>
              <a:rPr lang="en-US" dirty="0"/>
              <a:t>, I</a:t>
            </a:r>
            <a:r>
              <a:rPr lang="en-US" baseline="-10000" dirty="0"/>
              <a:t>1</a:t>
            </a:r>
            <a:r>
              <a:rPr lang="en-US" dirty="0"/>
              <a:t> ,….,I</a:t>
            </a:r>
            <a:r>
              <a:rPr lang="en-US" baseline="-10000" dirty="0"/>
              <a:t>n</a:t>
            </a:r>
            <a:r>
              <a:rPr lang="en-US" dirty="0"/>
              <a:t> </a:t>
            </a:r>
            <a:r>
              <a:rPr lang="th-TH" dirty="0"/>
              <a:t>และเอาท์พุต </a:t>
            </a:r>
            <a:r>
              <a:rPr lang="en-US" dirty="0"/>
              <a:t>O</a:t>
            </a:r>
            <a:r>
              <a:rPr lang="en-US" baseline="-10000" dirty="0"/>
              <a:t>0</a:t>
            </a:r>
            <a:r>
              <a:rPr lang="en-US" dirty="0"/>
              <a:t>, O</a:t>
            </a:r>
            <a:r>
              <a:rPr lang="en-US" baseline="-10000" dirty="0"/>
              <a:t>1</a:t>
            </a:r>
            <a:r>
              <a:rPr lang="en-US" dirty="0"/>
              <a:t>,…,O</a:t>
            </a:r>
            <a:r>
              <a:rPr lang="en-US" baseline="-10000" dirty="0"/>
              <a:t>n</a:t>
            </a:r>
            <a:r>
              <a:rPr lang="en-US" dirty="0"/>
              <a:t> </a:t>
            </a:r>
            <a:endParaRPr lang="th-TH" dirty="0"/>
          </a:p>
          <a:p>
            <a:r>
              <a:rPr lang="th-TH" b="1" dirty="0"/>
              <a:t>ส่วนภายในรูปสี่เหลี่ยม</a:t>
            </a:r>
            <a:r>
              <a:rPr lang="th-TH" dirty="0"/>
              <a:t>เป็นวงจรที่ประกอบด้วยลอจิกเกตต่างๆ </a:t>
            </a:r>
          </a:p>
          <a:p>
            <a:endParaRPr lang="th-TH" dirty="0"/>
          </a:p>
          <a:p>
            <a:r>
              <a:rPr lang="th-TH" b="1" dirty="0"/>
              <a:t>ผลลัพธ์หรือสถานะทางเอาท์พุต</a:t>
            </a:r>
            <a:r>
              <a:rPr lang="th-TH" dirty="0"/>
              <a:t>ของวงจรจะขึ้นอยู่โดยตรงกับสถานะลอจิกทางอินพุตเท่านั้นหรือสถานะทางเอาท์พุตจะเกิดขึ้นจากสถานะลอจิกทางอินพุตปัจจุบัน นั่นคือจะไม่มีการป้อนกลับจากทางเอาท์พุตหรือไม่ขึ้นอยู่กับสถานะเดิมในอดีต และไม่มีความสามารถในการจัดเก็บข้อมูล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97152"/>
            <a:ext cx="6353175" cy="16573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7" name="Right Arrow 6"/>
          <p:cNvSpPr/>
          <p:nvPr/>
        </p:nvSpPr>
        <p:spPr>
          <a:xfrm>
            <a:off x="1873152" y="5625827"/>
            <a:ext cx="288032" cy="323453"/>
          </a:xfrm>
          <a:prstGeom prst="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8" name="Rectangle 7"/>
          <p:cNvSpPr/>
          <p:nvPr/>
        </p:nvSpPr>
        <p:spPr>
          <a:xfrm>
            <a:off x="160160" y="5157192"/>
            <a:ext cx="16230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400" dirty="0"/>
              <a:t>โครงสร้างของ</a:t>
            </a:r>
          </a:p>
          <a:p>
            <a:r>
              <a:rPr lang="th-TH" sz="2400" dirty="0"/>
              <a:t>วงจรคอมบิ</a:t>
            </a:r>
            <a:r>
              <a:rPr lang="th-TH" sz="2400" dirty="0" err="1"/>
              <a:t>เนชัน</a:t>
            </a:r>
            <a:endParaRPr lang="th-TH" sz="2400" dirty="0"/>
          </a:p>
        </p:txBody>
      </p:sp>
      <p:sp>
        <p:nvSpPr>
          <p:cNvPr id="2" name="Rectangle 1"/>
          <p:cNvSpPr/>
          <p:nvPr/>
        </p:nvSpPr>
        <p:spPr>
          <a:xfrm>
            <a:off x="6228184" y="257795"/>
            <a:ext cx="1269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(ครั้งที่แล้ว)</a:t>
            </a:r>
          </a:p>
        </p:txBody>
      </p:sp>
    </p:spTree>
    <p:extLst>
      <p:ext uri="{BB962C8B-B14F-4D97-AF65-F5344CB8AC3E}">
        <p14:creationId xmlns:p14="http://schemas.microsoft.com/office/powerpoint/2010/main" val="2700653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083" y="1248609"/>
            <a:ext cx="87484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วงจรคอม</a:t>
            </a:r>
            <a:r>
              <a:rPr lang="th-TH" dirty="0" err="1"/>
              <a:t>บิเนชั่น</a:t>
            </a:r>
            <a:r>
              <a:rPr lang="th-TH" dirty="0"/>
              <a:t> (</a:t>
            </a:r>
            <a:r>
              <a:rPr lang="en-US" sz="2000" dirty="0"/>
              <a:t>Combination Circuit) </a:t>
            </a:r>
            <a:r>
              <a:rPr lang="th-TH" dirty="0"/>
              <a:t>เป็นวงจรที่มีสภาวะเอาต์พุตขึ้นอยู่กับ</a:t>
            </a:r>
          </a:p>
          <a:p>
            <a:r>
              <a:rPr lang="th-TH" dirty="0"/>
              <a:t>การป้อนอินพุตในขณะนั้นไม่มีการนำสัญญาณทางเอาต์พุตมาป้อนเป็นสัญญาณอินพุต หรือไม่มีหน่วยความจำเก็บสัญญาณเอาต์พุตแล้วป้อนกลับมาเป็นอินพุต </a:t>
            </a:r>
          </a:p>
          <a:p>
            <a:r>
              <a:rPr lang="th-TH" dirty="0"/>
              <a:t>        กล่าวโดยสรุปคือ เป็นวงจรที่สัญญาณอินพุตที่เข้ามาจะผ่านวงจรลอจิกแล้วให้ผลออกทางเอาต์พุตโดยไม่นำเอาผลของเอาต์พุตกลับมาพิจารณาอีกดังภาพ</a:t>
            </a:r>
          </a:p>
        </p:txBody>
      </p:sp>
      <p:sp>
        <p:nvSpPr>
          <p:cNvPr id="3" name="Rectangle 2"/>
          <p:cNvSpPr/>
          <p:nvPr/>
        </p:nvSpPr>
        <p:spPr>
          <a:xfrm>
            <a:off x="395536" y="260648"/>
            <a:ext cx="365516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คุณลักษณะของวงจรคอม</a:t>
            </a:r>
            <a:r>
              <a:rPr lang="th-TH" b="1" dirty="0" err="1"/>
              <a:t>บิเนชั่น</a:t>
            </a:r>
            <a:endParaRPr lang="th-TH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95378"/>
            <a:ext cx="7724775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3507" y="5925592"/>
            <a:ext cx="87484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ตัวอย่างวงจรคอม</a:t>
            </a:r>
            <a:r>
              <a:rPr lang="th-TH" dirty="0" err="1"/>
              <a:t>บิเนชั่น</a:t>
            </a:r>
            <a:r>
              <a:rPr lang="th-TH" dirty="0"/>
              <a:t> เช่น วงจรเข้ารหัส วงจรถอดรหัส วงจรเปรียบเทียบ วงจรมัลติเพล็กซ์วงจรดีมัลติเพล็กซ์ วงจรบวกเลขฐานสอง วงจรลบเลขฐานสอง เป็นต้น</a:t>
            </a:r>
          </a:p>
        </p:txBody>
      </p:sp>
      <p:sp>
        <p:nvSpPr>
          <p:cNvPr id="4" name="Rectangle 3"/>
          <p:cNvSpPr/>
          <p:nvPr/>
        </p:nvSpPr>
        <p:spPr>
          <a:xfrm>
            <a:off x="5724128" y="260648"/>
            <a:ext cx="1269899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(ครั้งที่แล้ว)</a:t>
            </a:r>
          </a:p>
        </p:txBody>
      </p:sp>
    </p:spTree>
    <p:extLst>
      <p:ext uri="{BB962C8B-B14F-4D97-AF65-F5344CB8AC3E}">
        <p14:creationId xmlns:p14="http://schemas.microsoft.com/office/powerpoint/2010/main" val="2740230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160" y="762080"/>
            <a:ext cx="8588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แสดงวงจร</a:t>
            </a:r>
            <a:r>
              <a:rPr lang="th-TH" dirty="0" err="1"/>
              <a:t>แอนด์</a:t>
            </a:r>
            <a:r>
              <a:rPr lang="th-TH" dirty="0"/>
              <a:t> – </a:t>
            </a:r>
            <a:r>
              <a:rPr lang="th-TH" dirty="0" err="1"/>
              <a:t>ออร์</a:t>
            </a:r>
            <a:r>
              <a:rPr lang="th-TH" dirty="0"/>
              <a:t> ที่ประกอบด้วย</a:t>
            </a:r>
            <a:r>
              <a:rPr lang="th-TH" dirty="0" err="1"/>
              <a:t>แอนด์</a:t>
            </a:r>
            <a:r>
              <a:rPr lang="th-TH" dirty="0"/>
              <a:t>เกต สามอินพุตสองตัว และ</a:t>
            </a:r>
            <a:r>
              <a:rPr lang="th-TH" dirty="0" err="1"/>
              <a:t>ออร์</a:t>
            </a:r>
            <a:r>
              <a:rPr lang="th-TH" dirty="0"/>
              <a:t>เกตสองอินพุตหนึ่งตัว การเขียน</a:t>
            </a:r>
            <a:r>
              <a:rPr lang="th-TH" dirty="0" err="1"/>
              <a:t>สมการบูลลีน</a:t>
            </a:r>
            <a:r>
              <a:rPr lang="th-TH" dirty="0"/>
              <a:t> จะสามารถเขียนได้จากอินพุตไปหาเอาท์พุต โดยเขียนจาก</a:t>
            </a:r>
            <a:r>
              <a:rPr lang="th-TH" dirty="0" err="1"/>
              <a:t>แอนด์</a:t>
            </a:r>
            <a:r>
              <a:rPr lang="th-TH" dirty="0"/>
              <a:t>เกตสองตัวก่อน จากนั้นให้เขียนของ</a:t>
            </a:r>
            <a:r>
              <a:rPr lang="th-TH" dirty="0" err="1"/>
              <a:t>ออร์</a:t>
            </a:r>
            <a:r>
              <a:rPr lang="th-TH" dirty="0"/>
              <a:t>เกต สมการจะอยู่ในรูปของผลบวกของผลคูณ วงจรประเภทนี้จะมี</a:t>
            </a:r>
            <a:r>
              <a:rPr lang="th-TH" dirty="0" err="1"/>
              <a:t>แอนด์</a:t>
            </a:r>
            <a:r>
              <a:rPr lang="th-TH" dirty="0"/>
              <a:t>เกตหลาย ๆ อินพุตก็ได้ จากวงจรจะเห็นว่าเป็นวงจร</a:t>
            </a:r>
            <a:r>
              <a:rPr lang="th-TH" dirty="0" err="1"/>
              <a:t>แอนด์</a:t>
            </a:r>
            <a:r>
              <a:rPr lang="th-TH" dirty="0"/>
              <a:t> – </a:t>
            </a:r>
            <a:r>
              <a:rPr lang="th-TH" dirty="0" err="1"/>
              <a:t>ออร์</a:t>
            </a:r>
            <a:r>
              <a:rPr lang="th-TH" dirty="0"/>
              <a:t> แบบ 6 อินพุตและมีตารางความจริง</a:t>
            </a:r>
          </a:p>
        </p:txBody>
      </p:sp>
      <p:sp>
        <p:nvSpPr>
          <p:cNvPr id="5" name="Rectangle 4"/>
          <p:cNvSpPr/>
          <p:nvPr/>
        </p:nvSpPr>
        <p:spPr>
          <a:xfrm>
            <a:off x="160160" y="50721"/>
            <a:ext cx="3809056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วงจรคอม</a:t>
            </a:r>
            <a:r>
              <a:rPr lang="th-TH" sz="3600" b="1" dirty="0" err="1"/>
              <a:t>บิเน</a:t>
            </a:r>
            <a:r>
              <a:rPr lang="th-TH" sz="3600" b="1" dirty="0"/>
              <a:t>ชัน</a:t>
            </a:r>
            <a:r>
              <a:rPr lang="th-TH" sz="4000" b="1" dirty="0"/>
              <a:t>อย่าง</a:t>
            </a:r>
            <a:r>
              <a:rPr lang="th-TH" sz="3600" b="1" dirty="0"/>
              <a:t>ง่าย</a:t>
            </a:r>
            <a:endParaRPr lang="th-TH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6" y="3789040"/>
            <a:ext cx="32766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312" y="3429000"/>
            <a:ext cx="3771900" cy="26479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Rectangle 5"/>
          <p:cNvSpPr/>
          <p:nvPr/>
        </p:nvSpPr>
        <p:spPr>
          <a:xfrm>
            <a:off x="5894389" y="169476"/>
            <a:ext cx="1269899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(ครั้งที่แล้ว)</a:t>
            </a:r>
          </a:p>
        </p:txBody>
      </p:sp>
    </p:spTree>
    <p:extLst>
      <p:ext uri="{BB962C8B-B14F-4D97-AF65-F5344CB8AC3E}">
        <p14:creationId xmlns:p14="http://schemas.microsoft.com/office/powerpoint/2010/main" val="251438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417195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160132"/>
            <a:ext cx="1368152" cy="186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7505" y="5063722"/>
            <a:ext cx="12263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AND gate,</a:t>
            </a:r>
          </a:p>
          <a:p>
            <a:r>
              <a:rPr lang="en-US" sz="2000" b="1" i="1" dirty="0"/>
              <a:t>Y = A · B </a:t>
            </a:r>
            <a:endParaRPr lang="th-TH" sz="20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69" y="3160132"/>
            <a:ext cx="1962869" cy="1730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54349" y="5019273"/>
            <a:ext cx="2029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 err="1"/>
              <a:t>ออร์</a:t>
            </a:r>
            <a:r>
              <a:rPr lang="th-TH" sz="2000" dirty="0"/>
              <a:t> (</a:t>
            </a:r>
            <a:r>
              <a:rPr lang="en-US" sz="2000" dirty="0"/>
              <a:t>OR gate)</a:t>
            </a:r>
            <a:r>
              <a:rPr lang="en-US" sz="2000" b="1" i="1" dirty="0"/>
              <a:t> </a:t>
            </a:r>
          </a:p>
          <a:p>
            <a:r>
              <a:rPr lang="en-US" sz="2000" b="1" i="1" dirty="0"/>
              <a:t>Y = A + B </a:t>
            </a:r>
            <a:endParaRPr lang="th-TH" sz="20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311912"/>
              </p:ext>
            </p:extLst>
          </p:nvPr>
        </p:nvGraphicFramePr>
        <p:xfrm>
          <a:off x="5627632" y="477724"/>
          <a:ext cx="221236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lt1"/>
                          </a:solidFill>
                        </a:rPr>
                        <a:t>1</a:t>
                      </a:r>
                    </a:p>
                    <a:p>
                      <a:r>
                        <a:rPr lang="en-US" b="1" dirty="0">
                          <a:solidFill>
                            <a:schemeClr val="lt1"/>
                          </a:solidFill>
                        </a:rPr>
                        <a:t>B</a:t>
                      </a:r>
                      <a:endParaRPr lang="th-TH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6341883" y="908720"/>
            <a:ext cx="30934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121232" y="208259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12" name="TextBox 11"/>
          <p:cNvSpPr txBox="1"/>
          <p:nvPr/>
        </p:nvSpPr>
        <p:spPr>
          <a:xfrm>
            <a:off x="6804248" y="211369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13" name="TextBox 12"/>
          <p:cNvSpPr txBox="1"/>
          <p:nvPr/>
        </p:nvSpPr>
        <p:spPr>
          <a:xfrm>
            <a:off x="5940152" y="521003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042421"/>
              </p:ext>
            </p:extLst>
          </p:nvPr>
        </p:nvGraphicFramePr>
        <p:xfrm>
          <a:off x="5580112" y="3694152"/>
          <a:ext cx="221236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lt1"/>
                          </a:solidFill>
                        </a:rPr>
                        <a:t>1</a:t>
                      </a:r>
                    </a:p>
                    <a:p>
                      <a:r>
                        <a:rPr lang="en-US" b="1" dirty="0">
                          <a:solidFill>
                            <a:schemeClr val="lt1"/>
                          </a:solidFill>
                        </a:rPr>
                        <a:t>B</a:t>
                      </a:r>
                      <a:endParaRPr lang="th-TH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7" name="Straight Connector 16"/>
          <p:cNvCxnSpPr/>
          <p:nvPr/>
        </p:nvCxnSpPr>
        <p:spPr>
          <a:xfrm>
            <a:off x="5652120" y="4149080"/>
            <a:ext cx="30934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070968" y="4149080"/>
            <a:ext cx="30934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012904" y="528204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7" y="5674459"/>
            <a:ext cx="2253115" cy="474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436840" y="2545740"/>
            <a:ext cx="36740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22" name="TextBox 21"/>
          <p:cNvSpPr txBox="1"/>
          <p:nvPr/>
        </p:nvSpPr>
        <p:spPr>
          <a:xfrm>
            <a:off x="6436840" y="5570076"/>
            <a:ext cx="36740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23528" y="1196752"/>
            <a:ext cx="4680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23528" y="1484784"/>
            <a:ext cx="4680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6632"/>
            <a:ext cx="597366" cy="33187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cxnSp>
        <p:nvCxnSpPr>
          <p:cNvPr id="24" name="Straight Arrow Connector 23"/>
          <p:cNvCxnSpPr/>
          <p:nvPr/>
        </p:nvCxnSpPr>
        <p:spPr>
          <a:xfrm>
            <a:off x="4171950" y="1340768"/>
            <a:ext cx="126414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470" y="3145664"/>
            <a:ext cx="792088" cy="49936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cxnSp>
        <p:nvCxnSpPr>
          <p:cNvPr id="29" name="Straight Arrow Connector 28"/>
          <p:cNvCxnSpPr/>
          <p:nvPr/>
        </p:nvCxnSpPr>
        <p:spPr>
          <a:xfrm>
            <a:off x="5940152" y="1916832"/>
            <a:ext cx="181080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6341883" y="1916832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7076665" y="1916832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156176" y="2420888"/>
            <a:ext cx="181080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6804248" y="2447310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746" y="2737090"/>
            <a:ext cx="597366" cy="331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" name="TextBox 2047"/>
          <p:cNvSpPr txBox="1"/>
          <p:nvPr/>
        </p:nvSpPr>
        <p:spPr>
          <a:xfrm>
            <a:off x="5724128" y="263691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  <a:endParaRPr lang="th-TH" dirty="0"/>
          </a:p>
        </p:txBody>
      </p:sp>
      <p:cxnSp>
        <p:nvCxnSpPr>
          <p:cNvPr id="2054" name="Straight Arrow Connector 2053"/>
          <p:cNvCxnSpPr>
            <a:stCxn id="2048" idx="3"/>
          </p:cNvCxnSpPr>
          <p:nvPr/>
        </p:nvCxnSpPr>
        <p:spPr>
          <a:xfrm>
            <a:off x="6088330" y="2898522"/>
            <a:ext cx="21923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521928"/>
            <a:ext cx="792088" cy="49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5724128" y="551723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  <a:endParaRPr lang="th-TH" dirty="0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6263128" y="5543654"/>
            <a:ext cx="181080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6876256" y="5543654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5868144" y="5111606"/>
            <a:ext cx="181080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6269875" y="5111606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7004657" y="5111606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267744" y="6146140"/>
            <a:ext cx="36740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52" name="TextBox 51"/>
          <p:cNvSpPr txBox="1"/>
          <p:nvPr/>
        </p:nvSpPr>
        <p:spPr>
          <a:xfrm>
            <a:off x="3124472" y="6165304"/>
            <a:ext cx="36740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sp>
        <p:nvSpPr>
          <p:cNvPr id="2055" name="TextBox 2054"/>
          <p:cNvSpPr txBox="1"/>
          <p:nvPr/>
        </p:nvSpPr>
        <p:spPr>
          <a:xfrm>
            <a:off x="2699792" y="616530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  <a:endParaRPr lang="th-TH" dirty="0"/>
          </a:p>
        </p:txBody>
      </p:sp>
      <p:sp>
        <p:nvSpPr>
          <p:cNvPr id="54" name="TextBox 53"/>
          <p:cNvSpPr txBox="1"/>
          <p:nvPr/>
        </p:nvSpPr>
        <p:spPr>
          <a:xfrm>
            <a:off x="3563888" y="614614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  <a:endParaRPr lang="th-TH" dirty="0"/>
          </a:p>
        </p:txBody>
      </p:sp>
      <p:sp>
        <p:nvSpPr>
          <p:cNvPr id="55" name="TextBox 54"/>
          <p:cNvSpPr txBox="1"/>
          <p:nvPr/>
        </p:nvSpPr>
        <p:spPr>
          <a:xfrm>
            <a:off x="3916560" y="616530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cxnSp>
        <p:nvCxnSpPr>
          <p:cNvPr id="2057" name="Straight Arrow Connector 2056"/>
          <p:cNvCxnSpPr>
            <a:stCxn id="55" idx="0"/>
            <a:endCxn id="2050" idx="3"/>
          </p:cNvCxnSpPr>
          <p:nvPr/>
        </p:nvCxnSpPr>
        <p:spPr>
          <a:xfrm flipV="1">
            <a:off x="4100264" y="1483470"/>
            <a:ext cx="71686" cy="4681834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Straight Arrow Connector 2058"/>
          <p:cNvCxnSpPr>
            <a:stCxn id="2050" idx="3"/>
          </p:cNvCxnSpPr>
          <p:nvPr/>
        </p:nvCxnSpPr>
        <p:spPr>
          <a:xfrm flipH="1" flipV="1">
            <a:off x="3745989" y="1340768"/>
            <a:ext cx="425961" cy="142702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4310213" y="127898"/>
            <a:ext cx="1269899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(ครั้งที่แล้ว)</a:t>
            </a:r>
          </a:p>
        </p:txBody>
      </p:sp>
    </p:spTree>
    <p:extLst>
      <p:ext uri="{BB962C8B-B14F-4D97-AF65-F5344CB8AC3E}">
        <p14:creationId xmlns:p14="http://schemas.microsoft.com/office/powerpoint/2010/main" val="3400366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3599" y="476672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dirty="0"/>
          </a:p>
          <a:p>
            <a:r>
              <a:rPr lang="th-TH" dirty="0"/>
              <a:t> วงจรคอม</a:t>
            </a:r>
            <a:r>
              <a:rPr lang="th-TH" dirty="0" err="1"/>
              <a:t>ไบเนชั่น</a:t>
            </a:r>
            <a:r>
              <a:rPr lang="th-TH" dirty="0"/>
              <a:t>แบ่งขนาดตามจำนวนของลอจิกเกตที่บรรจุอยู่ภายในชิปวงจรรวมโดยแบ่งเป็น 4 ชนิดดังนี้ </a:t>
            </a:r>
          </a:p>
          <a:p>
            <a:endParaRPr lang="th-TH" dirty="0"/>
          </a:p>
          <a:p>
            <a:r>
              <a:rPr lang="th-TH" dirty="0"/>
              <a:t>1. ชนิด </a:t>
            </a:r>
            <a:r>
              <a:rPr lang="en-US" dirty="0"/>
              <a:t>SSI (Small – Scale Integration) </a:t>
            </a:r>
            <a:r>
              <a:rPr lang="th-TH" dirty="0"/>
              <a:t>เป็นชนิดที่มีลอจิกเกตภายในไม่เกิน 12 ตัว </a:t>
            </a:r>
          </a:p>
          <a:p>
            <a:r>
              <a:rPr lang="th-TH" dirty="0"/>
              <a:t>2. ชนิด </a:t>
            </a:r>
            <a:r>
              <a:rPr lang="en-US" dirty="0"/>
              <a:t>MSI (Medium – Scale Integration) </a:t>
            </a:r>
            <a:r>
              <a:rPr lang="th-TH" dirty="0"/>
              <a:t>เป็นชนิดที่มีลอจิกเกตภายในระหว่าง 12 - 99 ตัว </a:t>
            </a:r>
          </a:p>
          <a:p>
            <a:r>
              <a:rPr lang="th-TH" dirty="0"/>
              <a:t>3. ชนิด </a:t>
            </a:r>
            <a:r>
              <a:rPr lang="en-US" dirty="0"/>
              <a:t>LSI (Large - Scale Integration) </a:t>
            </a:r>
            <a:r>
              <a:rPr lang="th-TH" dirty="0"/>
              <a:t>เป็นชนิดที่มีลอจิกเกตภายในมากกว่า 100 ตัว (100 ถึง 1000 ตัว) </a:t>
            </a:r>
          </a:p>
          <a:p>
            <a:r>
              <a:rPr lang="th-TH" dirty="0"/>
              <a:t>4. ชนิด </a:t>
            </a:r>
            <a:r>
              <a:rPr lang="en-US" dirty="0"/>
              <a:t>VLSI (Very Large - Scale Integration) </a:t>
            </a:r>
            <a:r>
              <a:rPr lang="th-TH" dirty="0"/>
              <a:t>เป็นชนิดที่มีลอจิกเกตภายในมากกว่า ชนิด </a:t>
            </a:r>
            <a:r>
              <a:rPr lang="en-US" dirty="0"/>
              <a:t>LSI (</a:t>
            </a:r>
            <a:r>
              <a:rPr lang="th-TH" dirty="0"/>
              <a:t>มากกว่า 1000 ตัว) </a:t>
            </a:r>
          </a:p>
        </p:txBody>
      </p:sp>
      <p:sp>
        <p:nvSpPr>
          <p:cNvPr id="3" name="Rectangle 2"/>
          <p:cNvSpPr/>
          <p:nvPr/>
        </p:nvSpPr>
        <p:spPr>
          <a:xfrm>
            <a:off x="395536" y="260648"/>
            <a:ext cx="2845651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การแบ่งวงจรคอม</a:t>
            </a:r>
            <a:r>
              <a:rPr lang="th-TH" b="1" dirty="0" err="1"/>
              <a:t>บิเนชั่น</a:t>
            </a: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350" y="1412776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การวิเคราะห์วงจรลอจิก </a:t>
            </a:r>
            <a:endParaRPr lang="th-TH" dirty="0"/>
          </a:p>
          <a:p>
            <a:r>
              <a:rPr lang="th-TH" dirty="0"/>
              <a:t>การวิเคราะห์วงจรลอจิกหมายถึง การอธิบายคุณสมบัติของวงจรลอจิก โดยอาจจะ อธิบายในรูปของสมการลอจิก ตารางความจริง หรือ </a:t>
            </a:r>
            <a:r>
              <a:rPr lang="en-US" dirty="0"/>
              <a:t>Timing Diagram </a:t>
            </a:r>
            <a:r>
              <a:rPr lang="th-TH" dirty="0"/>
              <a:t>ก็ได้ </a:t>
            </a:r>
          </a:p>
          <a:p>
            <a:r>
              <a:rPr lang="th-TH" dirty="0"/>
              <a:t>สมการลอจิก ตารางความจริง และ </a:t>
            </a:r>
            <a:r>
              <a:rPr lang="en-US" dirty="0"/>
              <a:t>Timing Diagram </a:t>
            </a:r>
            <a:r>
              <a:rPr lang="th-TH" dirty="0"/>
              <a:t>ล้วนแต่ใช้อธิบายคุณสมบัติ ของวงจรลอจิกได้ทั้งสิ้น     </a:t>
            </a:r>
            <a:r>
              <a:rPr lang="th-TH" b="1" u="sng" dirty="0"/>
              <a:t>ต่างกันที่วิธีการอธิบาย</a:t>
            </a:r>
            <a:r>
              <a:rPr lang="th-TH" dirty="0"/>
              <a:t> กล่าวคือ </a:t>
            </a:r>
          </a:p>
          <a:p>
            <a:endParaRPr lang="th-TH" dirty="0"/>
          </a:p>
          <a:p>
            <a:r>
              <a:rPr lang="th-TH" b="1" dirty="0"/>
              <a:t>สมการลอจิก</a:t>
            </a:r>
            <a:r>
              <a:rPr lang="th-TH" dirty="0"/>
              <a:t>อธิบายในรูปของ สมการคณิตศาสตร์ </a:t>
            </a:r>
          </a:p>
          <a:p>
            <a:r>
              <a:rPr lang="th-TH" b="1" dirty="0"/>
              <a:t>ตารางความจริง</a:t>
            </a:r>
            <a:r>
              <a:rPr lang="th-TH" dirty="0"/>
              <a:t>อธิบายในรูปของตาราง </a:t>
            </a:r>
            <a:endParaRPr lang="en-US" dirty="0"/>
          </a:p>
          <a:p>
            <a:r>
              <a:rPr lang="en-US" dirty="0"/>
              <a:t>Timing Diagram </a:t>
            </a:r>
            <a:r>
              <a:rPr lang="th-TH" dirty="0"/>
              <a:t>อธิบายโดย เขียนรูปคลื่นที่จุดต่างๆ ของวงจร </a:t>
            </a:r>
          </a:p>
        </p:txBody>
      </p:sp>
      <p:sp>
        <p:nvSpPr>
          <p:cNvPr id="3" name="Rectangle 2"/>
          <p:cNvSpPr/>
          <p:nvPr/>
        </p:nvSpPr>
        <p:spPr>
          <a:xfrm>
            <a:off x="2931376" y="476672"/>
            <a:ext cx="2792752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การวิเคราะห์วงจรลอจิก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260648"/>
            <a:ext cx="57423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ตัวอย่างที่  ให้เขียน</a:t>
            </a:r>
            <a:r>
              <a:rPr lang="th-TH" dirty="0"/>
              <a:t>สมการลอจิก ตารางความจริง และ </a:t>
            </a:r>
            <a:r>
              <a:rPr lang="en-US" dirty="0"/>
              <a:t>Timing Diagram </a:t>
            </a:r>
            <a:r>
              <a:rPr lang="th-TH" dirty="0"/>
              <a:t>ของวงจรลอจิก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4754"/>
            <a:ext cx="5112568" cy="2119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643427"/>
            <a:ext cx="4200525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53" y="4221088"/>
            <a:ext cx="570547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70284" y="3341099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Timing Diagram </a:t>
            </a:r>
            <a:r>
              <a:rPr lang="th-TH" dirty="0"/>
              <a:t>หาได้โดยการนา ค่าจากตารางความจริงมาเขียนเป็นรูปคลื่นดังนี้</a:t>
            </a:r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0207" y="1988840"/>
            <a:ext cx="8650436" cy="3416320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1.</a:t>
            </a:r>
            <a:r>
              <a:rPr lang="th-TH" sz="3600" b="1" dirty="0">
                <a:solidFill>
                  <a:srgbClr val="0070C0"/>
                </a:solidFill>
              </a:rPr>
              <a:t>เวลาเรียนการเข้า </a:t>
            </a:r>
            <a:r>
              <a:rPr lang="en-US" sz="3600" b="1" dirty="0">
                <a:solidFill>
                  <a:srgbClr val="0070C0"/>
                </a:solidFill>
              </a:rPr>
              <a:t>class room                        10 % )</a:t>
            </a:r>
          </a:p>
          <a:p>
            <a:r>
              <a:rPr lang="en-US" sz="3200" b="1" dirty="0">
                <a:solidFill>
                  <a:srgbClr val="0070C0"/>
                </a:solidFill>
              </a:rPr>
              <a:t>(</a:t>
            </a:r>
            <a:r>
              <a:rPr lang="th-TH" sz="3200" b="1" dirty="0">
                <a:solidFill>
                  <a:srgbClr val="0070C0"/>
                </a:solidFill>
              </a:rPr>
              <a:t>เข้าเรียนทุกครั้ง </a:t>
            </a:r>
            <a:r>
              <a:rPr lang="en-US" sz="3200" b="1" dirty="0">
                <a:solidFill>
                  <a:srgbClr val="0070C0"/>
                </a:solidFill>
              </a:rPr>
              <a:t>10 </a:t>
            </a:r>
            <a:r>
              <a:rPr lang="th-TH" sz="3200" b="1" dirty="0">
                <a:solidFill>
                  <a:srgbClr val="0070C0"/>
                </a:solidFill>
              </a:rPr>
              <a:t>คะแนน ขาดหักครั้งละ </a:t>
            </a:r>
            <a:r>
              <a:rPr lang="en-US" sz="3200" b="1" dirty="0">
                <a:solidFill>
                  <a:srgbClr val="0070C0"/>
                </a:solidFill>
              </a:rPr>
              <a:t>2 </a:t>
            </a:r>
            <a:r>
              <a:rPr lang="th-TH" sz="3200" b="1" dirty="0">
                <a:solidFill>
                  <a:srgbClr val="0070C0"/>
                </a:solidFill>
              </a:rPr>
              <a:t>คะแนนไม่เกิน</a:t>
            </a:r>
            <a:r>
              <a:rPr lang="en-US" sz="3200" b="1" dirty="0">
                <a:solidFill>
                  <a:srgbClr val="0070C0"/>
                </a:solidFill>
              </a:rPr>
              <a:t>10      )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</a:p>
          <a:p>
            <a:r>
              <a:rPr lang="en-US" sz="3600" b="1" dirty="0">
                <a:solidFill>
                  <a:srgbClr val="0070C0"/>
                </a:solidFill>
              </a:rPr>
              <a:t>2.</a:t>
            </a:r>
            <a:r>
              <a:rPr lang="th-TH" sz="3600" b="1" dirty="0">
                <a:solidFill>
                  <a:srgbClr val="0070C0"/>
                </a:solidFill>
              </a:rPr>
              <a:t>รายงานนำเสนองาน</a:t>
            </a:r>
            <a:r>
              <a:rPr lang="en-US" sz="3600" b="1" dirty="0">
                <a:solidFill>
                  <a:srgbClr val="0070C0"/>
                </a:solidFill>
              </a:rPr>
              <a:t>(present)</a:t>
            </a:r>
            <a:r>
              <a:rPr lang="th-TH" sz="3600" b="1" dirty="0">
                <a:solidFill>
                  <a:srgbClr val="0070C0"/>
                </a:solidFill>
              </a:rPr>
              <a:t>และใบงาน     </a:t>
            </a:r>
            <a:r>
              <a:rPr lang="en-US" sz="3600" b="1" dirty="0">
                <a:solidFill>
                  <a:srgbClr val="0070C0"/>
                </a:solidFill>
              </a:rPr>
              <a:t>      40 %)</a:t>
            </a:r>
          </a:p>
          <a:p>
            <a:r>
              <a:rPr lang="en-US" sz="3600" b="1" dirty="0">
                <a:solidFill>
                  <a:srgbClr val="0070C0"/>
                </a:solidFill>
              </a:rPr>
              <a:t>(</a:t>
            </a:r>
            <a:r>
              <a:rPr lang="th-TH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>
                <a:solidFill>
                  <a:srgbClr val="0070C0"/>
                </a:solidFill>
              </a:rPr>
              <a:t>present </a:t>
            </a:r>
            <a:r>
              <a:rPr lang="th-TH" sz="3600" b="1" dirty="0">
                <a:solidFill>
                  <a:srgbClr val="0070C0"/>
                </a:solidFill>
              </a:rPr>
              <a:t>ตามหัวข้อที่มอบหมายและส่งตามใบงาน </a:t>
            </a:r>
            <a:r>
              <a:rPr lang="en-US" sz="3600" b="1" dirty="0">
                <a:solidFill>
                  <a:srgbClr val="0070C0"/>
                </a:solidFill>
              </a:rPr>
              <a:t>)</a:t>
            </a:r>
          </a:p>
          <a:p>
            <a:r>
              <a:rPr lang="en-US" sz="3600" b="1" dirty="0">
                <a:solidFill>
                  <a:srgbClr val="0070C0"/>
                </a:solidFill>
              </a:rPr>
              <a:t>3.</a:t>
            </a:r>
            <a:r>
              <a:rPr lang="th-TH" sz="3600" b="1" dirty="0">
                <a:solidFill>
                  <a:srgbClr val="0070C0"/>
                </a:solidFill>
              </a:rPr>
              <a:t>การสอบปลายภาค                     </a:t>
            </a:r>
            <a:r>
              <a:rPr lang="en-US" sz="3600" b="1" dirty="0">
                <a:solidFill>
                  <a:srgbClr val="0070C0"/>
                </a:solidFill>
              </a:rPr>
              <a:t>                       50 %</a:t>
            </a:r>
          </a:p>
          <a:p>
            <a:r>
              <a:rPr lang="th-TH" sz="3600" b="1" dirty="0">
                <a:solidFill>
                  <a:srgbClr val="0070C0"/>
                </a:solidFill>
              </a:rPr>
              <a:t>       รวม                                   </a:t>
            </a:r>
            <a:r>
              <a:rPr lang="en-US" sz="3600" b="1" dirty="0">
                <a:solidFill>
                  <a:srgbClr val="0070C0"/>
                </a:solidFill>
              </a:rPr>
              <a:t>                       100 %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0736" y="302471"/>
            <a:ext cx="4273927" cy="70788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4000" b="1" dirty="0"/>
              <a:t>การวัดประเมินผลการเรียน</a:t>
            </a:r>
          </a:p>
        </p:txBody>
      </p:sp>
    </p:spTree>
    <p:extLst>
      <p:ext uri="{BB962C8B-B14F-4D97-AF65-F5344CB8AC3E}">
        <p14:creationId xmlns:p14="http://schemas.microsoft.com/office/powerpoint/2010/main" val="1990829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75246" y="620688"/>
            <a:ext cx="40677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2.</a:t>
            </a:r>
            <a:r>
              <a:rPr lang="th-TH" b="1" dirty="0">
                <a:solidFill>
                  <a:srgbClr val="0070C0"/>
                </a:solidFill>
              </a:rPr>
              <a:t>รายงานนำเสนองาน</a:t>
            </a:r>
            <a:r>
              <a:rPr lang="en-US" b="1" dirty="0">
                <a:solidFill>
                  <a:srgbClr val="0070C0"/>
                </a:solidFill>
              </a:rPr>
              <a:t>(present)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1115616" y="1571006"/>
            <a:ext cx="726254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1.</a:t>
            </a:r>
            <a:r>
              <a:rPr lang="th-TH" sz="3600" b="1" dirty="0"/>
              <a:t>วงจรคอมบิ</a:t>
            </a:r>
            <a:r>
              <a:rPr lang="th-TH" sz="3600" b="1" dirty="0" err="1"/>
              <a:t>เนชัน</a:t>
            </a:r>
            <a:r>
              <a:rPr lang="th-TH" sz="3600" dirty="0"/>
              <a:t> </a:t>
            </a:r>
            <a:r>
              <a:rPr lang="th-TH" dirty="0"/>
              <a:t>(</a:t>
            </a:r>
            <a:r>
              <a:rPr lang="en-US" dirty="0"/>
              <a:t>Combination circuits) </a:t>
            </a:r>
            <a:r>
              <a:rPr lang="th-TH" dirty="0"/>
              <a:t>หรือ</a:t>
            </a:r>
            <a:endParaRPr lang="th-TH" b="1" dirty="0"/>
          </a:p>
          <a:p>
            <a:r>
              <a:rPr lang="en-US" b="1" dirty="0"/>
              <a:t>2.</a:t>
            </a:r>
            <a:r>
              <a:rPr lang="th-TH" b="1" dirty="0"/>
              <a:t>วงจรซี</a:t>
            </a:r>
            <a:r>
              <a:rPr lang="th-TH" b="1" dirty="0" err="1"/>
              <a:t>เควนเชียล</a:t>
            </a:r>
            <a:r>
              <a:rPr lang="th-TH" b="1" dirty="0"/>
              <a:t> </a:t>
            </a:r>
            <a:r>
              <a:rPr lang="en-US" b="1" dirty="0"/>
              <a:t>(Sequential) </a:t>
            </a:r>
            <a:r>
              <a:rPr lang="th-TH" b="1" dirty="0"/>
              <a:t>หรือ</a:t>
            </a:r>
          </a:p>
          <a:p>
            <a:r>
              <a:rPr lang="en-US" b="1" dirty="0"/>
              <a:t>3.</a:t>
            </a:r>
            <a:r>
              <a:rPr lang="th-TH" b="1" dirty="0"/>
              <a:t>วงจร</a:t>
            </a:r>
            <a:r>
              <a:rPr lang="th-TH" b="1" dirty="0" err="1"/>
              <a:t>พัลส์</a:t>
            </a:r>
            <a:r>
              <a:rPr lang="th-TH" b="1" dirty="0" err="1">
                <a:solidFill>
                  <a:schemeClr val="bg1"/>
                </a:solidFill>
              </a:rPr>
              <a:t>ว</a:t>
            </a:r>
            <a:endParaRPr lang="th-TH" b="1" dirty="0">
              <a:solidFill>
                <a:schemeClr val="bg1"/>
              </a:solidFill>
            </a:endParaRPr>
          </a:p>
          <a:p>
            <a:endParaRPr lang="th-TH" b="1" dirty="0">
              <a:solidFill>
                <a:schemeClr val="bg1"/>
              </a:solidFill>
            </a:endParaRPr>
          </a:p>
          <a:p>
            <a:r>
              <a:rPr lang="th-TH" b="1" dirty="0" err="1">
                <a:solidFill>
                  <a:schemeClr val="bg1"/>
                </a:solidFill>
              </a:rPr>
              <a:t>งจร</a:t>
            </a:r>
            <a:r>
              <a:rPr lang="th-TH" b="1" dirty="0">
                <a:solidFill>
                  <a:schemeClr val="bg1"/>
                </a:solidFill>
              </a:rPr>
              <a:t>พัลส์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922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ปกหน้า</a:t>
            </a:r>
          </a:p>
        </p:txBody>
      </p:sp>
    </p:spTree>
    <p:extLst>
      <p:ext uri="{BB962C8B-B14F-4D97-AF65-F5344CB8AC3E}">
        <p14:creationId xmlns:p14="http://schemas.microsoft.com/office/powerpoint/2010/main" val="4092881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5762" y="116632"/>
            <a:ext cx="318709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/>
              <a:t>รายงาน</a:t>
            </a:r>
          </a:p>
          <a:p>
            <a:pPr algn="ctr"/>
            <a:r>
              <a:rPr lang="th-TH" dirty="0"/>
              <a:t>เรื่อง</a:t>
            </a:r>
            <a:r>
              <a:rPr lang="en-US" dirty="0"/>
              <a:t> </a:t>
            </a:r>
            <a:r>
              <a:rPr lang="en-US" dirty="0" err="1"/>
              <a:t>xxxxxxxxxxxxxxxx</a:t>
            </a:r>
            <a:endParaRPr lang="en-US" dirty="0"/>
          </a:p>
          <a:p>
            <a:pPr algn="ctr"/>
            <a:endParaRPr lang="th-TH" dirty="0"/>
          </a:p>
        </p:txBody>
      </p:sp>
      <p:sp>
        <p:nvSpPr>
          <p:cNvPr id="3" name="TextBox 2"/>
          <p:cNvSpPr txBox="1"/>
          <p:nvPr/>
        </p:nvSpPr>
        <p:spPr>
          <a:xfrm>
            <a:off x="1786217" y="1124744"/>
            <a:ext cx="638618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/>
              <a:t>รายงานนี้เป็นส่วนหนึ่งของการศึกษา</a:t>
            </a:r>
          </a:p>
          <a:p>
            <a:pPr algn="ctr"/>
            <a:r>
              <a:rPr lang="th-TH" dirty="0"/>
              <a:t>วิชา </a:t>
            </a:r>
            <a:r>
              <a:rPr lang="th-TH" b="1" dirty="0" err="1"/>
              <a:t>ดิจิทัล</a:t>
            </a:r>
            <a:r>
              <a:rPr lang="th-TH" b="1" dirty="0"/>
              <a:t>สำหรับเทคโนโลยีสารสนเทศ</a:t>
            </a:r>
          </a:p>
          <a:p>
            <a:pPr algn="ctr"/>
            <a:r>
              <a:rPr lang="th-TH" dirty="0"/>
              <a:t>รหัสวิชา </a:t>
            </a:r>
            <a:r>
              <a:rPr lang="en-US" dirty="0"/>
              <a:t>ITQ1001</a:t>
            </a:r>
          </a:p>
          <a:p>
            <a:endParaRPr lang="en-US" dirty="0"/>
          </a:p>
          <a:p>
            <a:r>
              <a:rPr lang="en-US" dirty="0"/>
              <a:t>                                    </a:t>
            </a:r>
            <a:r>
              <a:rPr lang="th-TH" dirty="0"/>
              <a:t>จัดทำโดย </a:t>
            </a:r>
            <a:endParaRPr lang="en-US" dirty="0"/>
          </a:p>
          <a:p>
            <a:r>
              <a:rPr lang="en-US" sz="2000" dirty="0"/>
              <a:t>                   1….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2….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en-US" sz="2000" dirty="0"/>
          </a:p>
          <a:p>
            <a:r>
              <a:rPr lang="en-US" sz="2000" dirty="0"/>
              <a:t>                   3….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4….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5….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6….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                                  </a:t>
            </a:r>
            <a:r>
              <a:rPr lang="th-TH" sz="2000" dirty="0"/>
              <a:t>             ประจำภาคเรียนที่ </a:t>
            </a:r>
            <a:r>
              <a:rPr lang="en-US" sz="2000" dirty="0"/>
              <a:t>1/2569</a:t>
            </a:r>
          </a:p>
          <a:p>
            <a:r>
              <a:rPr lang="en-US" sz="2000" dirty="0"/>
              <a:t>                             </a:t>
            </a:r>
            <a:r>
              <a:rPr lang="th-TH" sz="2000" dirty="0"/>
              <a:t>สาขาวิชาเทคโนโลยีสารสนเทศ คณะวิทยาศาสตร์และเทคโนโลยี</a:t>
            </a:r>
          </a:p>
          <a:p>
            <a:r>
              <a:rPr lang="th-TH" sz="2000" dirty="0"/>
              <a:t>                                                          มหาวิทยาลัยราช</a:t>
            </a:r>
            <a:r>
              <a:rPr lang="th-TH" sz="2000" dirty="0" err="1"/>
              <a:t>ภัฎ</a:t>
            </a:r>
            <a:r>
              <a:rPr lang="th-TH" sz="2000" dirty="0"/>
              <a:t>สวน</a:t>
            </a:r>
            <a:r>
              <a:rPr lang="th-TH" sz="2000" dirty="0" err="1"/>
              <a:t>สุนัน</a:t>
            </a:r>
            <a:r>
              <a:rPr lang="th-TH" sz="2000" dirty="0"/>
              <a:t>ทา</a:t>
            </a:r>
            <a:endParaRPr lang="en-US" sz="2000" dirty="0"/>
          </a:p>
          <a:p>
            <a:endParaRPr lang="th-TH" sz="2000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737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คำนำ</a:t>
            </a:r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สารบัญ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7664" y="1916832"/>
            <a:ext cx="1895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xxxxxxxxxxx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6804248" y="1738748"/>
            <a:ext cx="617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หน้า</a:t>
            </a:r>
          </a:p>
        </p:txBody>
      </p:sp>
    </p:spTree>
    <p:extLst>
      <p:ext uri="{BB962C8B-B14F-4D97-AF65-F5344CB8AC3E}">
        <p14:creationId xmlns:p14="http://schemas.microsoft.com/office/powerpoint/2010/main" val="1945842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6464" y="1700808"/>
            <a:ext cx="735329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 </a:t>
            </a:r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en-US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779912" y="620688"/>
            <a:ext cx="683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เรื่อง </a:t>
            </a:r>
          </a:p>
        </p:txBody>
      </p:sp>
    </p:spTree>
    <p:extLst>
      <p:ext uri="{BB962C8B-B14F-4D97-AF65-F5344CB8AC3E}">
        <p14:creationId xmlns:p14="http://schemas.microsoft.com/office/powerpoint/2010/main" val="19458428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สรุป</a:t>
            </a:r>
          </a:p>
        </p:txBody>
      </p:sp>
    </p:spTree>
    <p:extLst>
      <p:ext uri="{BB962C8B-B14F-4D97-AF65-F5344CB8AC3E}">
        <p14:creationId xmlns:p14="http://schemas.microsoft.com/office/powerpoint/2010/main" val="19458428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1463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บรรณานุกรม</a:t>
            </a:r>
          </a:p>
        </p:txBody>
      </p:sp>
    </p:spTree>
    <p:extLst>
      <p:ext uri="{BB962C8B-B14F-4D97-AF65-F5344CB8AC3E}">
        <p14:creationId xmlns:p14="http://schemas.microsoft.com/office/powerpoint/2010/main" val="1945842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1535</Words>
  <Application>Microsoft Office PowerPoint</Application>
  <PresentationFormat>On-screen Show (4:3)</PresentationFormat>
  <Paragraphs>162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วงจรคอมบิเนชัน (Combination circuits) (ต่อ)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30</cp:revision>
  <dcterms:created xsi:type="dcterms:W3CDTF">2021-10-15T11:35:13Z</dcterms:created>
  <dcterms:modified xsi:type="dcterms:W3CDTF">2026-08-30T03:12:01Z</dcterms:modified>
</cp:coreProperties>
</file>