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353" r:id="rId3"/>
    <p:sldId id="354" r:id="rId4"/>
    <p:sldId id="355" r:id="rId5"/>
    <p:sldId id="356" r:id="rId6"/>
    <p:sldId id="357" r:id="rId7"/>
    <p:sldId id="361" r:id="rId8"/>
    <p:sldId id="362" r:id="rId9"/>
    <p:sldId id="347" r:id="rId10"/>
    <p:sldId id="350" r:id="rId11"/>
    <p:sldId id="351" r:id="rId12"/>
    <p:sldId id="352" r:id="rId13"/>
    <p:sldId id="349" r:id="rId14"/>
    <p:sldId id="371" r:id="rId15"/>
    <p:sldId id="372" r:id="rId16"/>
    <p:sldId id="373" r:id="rId17"/>
    <p:sldId id="374" r:id="rId18"/>
    <p:sldId id="360" r:id="rId19"/>
    <p:sldId id="363" r:id="rId20"/>
    <p:sldId id="370" r:id="rId21"/>
    <p:sldId id="365" r:id="rId22"/>
    <p:sldId id="366" r:id="rId23"/>
    <p:sldId id="367" r:id="rId24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258" autoAdjust="0"/>
  </p:normalViewPr>
  <p:slideViewPr>
    <p:cSldViewPr>
      <p:cViewPr varScale="1">
        <p:scale>
          <a:sx n="61" d="100"/>
          <a:sy n="61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18865-176A-4BBE-9D32-D923E6E19387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C095B-1091-42F3-BB77-15D1A0869A9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7049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989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0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850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002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639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085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962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83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28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793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48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50716-A281-49AF-8E4C-5C77681B9FAF}" type="datetimeFigureOut">
              <a:rPr lang="th-TH" smtClean="0"/>
              <a:t>26/07/69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24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th.video.search.yahoo.com/search/video?fr=mcafee&amp;ei=UTF-8&amp;p=%E0%B8%81%E0%B8%B2%E0%B8%A3%E0%B8%AB%E0%B8%B2%E0%B8%A3%E0%B9%80%E0%B8%A5%E0%B8%82%E0%B8%90%E0%B8%B2%E0%B8%99%E0%B8%AA%E0%B8%AD%E0%B8%87&amp;type=E211TH550G0%20-%20id=1&amp;vid=32a87e95460c6ef9b2ea03d9a3468c57&amp;action=click#action=view&amp;id=1&amp;vid=32a87e95460c6ef9b2ea03d9a3468c57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rtner.telkom.co.id/tpncms-prod/uploads/topics/15827023047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38"/>
            <a:ext cx="9144000" cy="332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globalpsa.com/wp-content/uploads/200724-At-the-Helm-Industry-Digital-Acceleration-Edited-2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3794"/>
            <a:ext cx="9144000" cy="263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80636" y="3392460"/>
            <a:ext cx="5982728" cy="769441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400" b="1" dirty="0" err="1"/>
              <a:t>ดิจิทัล</a:t>
            </a:r>
            <a:r>
              <a:rPr lang="th-TH" sz="4400" b="1" dirty="0"/>
              <a:t>สำหรับเทคโนโลยีสารสนเทศ</a:t>
            </a:r>
          </a:p>
        </p:txBody>
      </p:sp>
      <p:sp>
        <p:nvSpPr>
          <p:cNvPr id="5" name="Rectangle 4"/>
          <p:cNvSpPr/>
          <p:nvPr/>
        </p:nvSpPr>
        <p:spPr>
          <a:xfrm>
            <a:off x="2835188" y="2707712"/>
            <a:ext cx="296094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/>
              <a:t>ITQ1001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1580636" y="4139729"/>
            <a:ext cx="5982728" cy="52322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Digital for Information Technology	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65896" y="6029703"/>
            <a:ext cx="33730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CCFF33"/>
                </a:solidFill>
              </a:rPr>
              <a:t>อ้างอิงที่มา </a:t>
            </a:r>
            <a:r>
              <a:rPr lang="en-US" b="1" dirty="0">
                <a:solidFill>
                  <a:srgbClr val="CCFF33"/>
                </a:solidFill>
              </a:rPr>
              <a:t>: </a:t>
            </a:r>
            <a:r>
              <a:rPr lang="th-TH" b="1" dirty="0">
                <a:solidFill>
                  <a:srgbClr val="CCFF33"/>
                </a:solidFill>
              </a:rPr>
              <a:t>พนมไพร ช่วงจั่น</a:t>
            </a:r>
            <a:endParaRPr lang="th-TH" dirty="0">
              <a:solidFill>
                <a:srgbClr val="CCFF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62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251520" y="1052736"/>
            <a:ext cx="83529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เนื่องจากเลขฐานสองเป็นพื้นฐานสำคัญของระบบดิจิตอลจึงขอกล่าวถึงวิธีการคำนวณหาค่าการบวก การลบ การคูณ และการหาร เลขฐานสอง ซึ่งมีวิธีการดังต่อไปนี้</a:t>
            </a:r>
          </a:p>
        </p:txBody>
      </p:sp>
      <p:sp>
        <p:nvSpPr>
          <p:cNvPr id="4" name="Rectangle 3"/>
          <p:cNvSpPr/>
          <p:nvPr/>
        </p:nvSpPr>
        <p:spPr>
          <a:xfrm>
            <a:off x="311974" y="1949476"/>
            <a:ext cx="610242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การบวกเลขฐานสอง (</a:t>
            </a:r>
            <a:r>
              <a:rPr lang="en-US" b="1" dirty="0"/>
              <a:t>Binary addition)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51912" y="2636912"/>
            <a:ext cx="561623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การบวกและการลบเลขฐานสองมีวิธีการเหมือนกับการบวกลบเลขฐานสิบที่เราคุ้นเคย</a:t>
            </a:r>
            <a:r>
              <a:rPr lang="th-TH" b="1" dirty="0"/>
              <a:t>เพียงต่างกันที่การยืม </a:t>
            </a:r>
          </a:p>
          <a:p>
            <a:endParaRPr lang="th-TH" dirty="0"/>
          </a:p>
          <a:p>
            <a:r>
              <a:rPr lang="th-TH" dirty="0"/>
              <a:t>เลขฐานสิบค่าของการยืมจะได้ครั้งละสิบ แต่ถ้าเป็น</a:t>
            </a:r>
          </a:p>
          <a:p>
            <a:endParaRPr lang="th-TH" dirty="0"/>
          </a:p>
          <a:p>
            <a:r>
              <a:rPr lang="th-TH" b="1" dirty="0"/>
              <a:t>เลขฐานสองค่าของการยืมก็จะได้ครั้งละสอง</a:t>
            </a:r>
            <a:r>
              <a:rPr lang="th-TH" dirty="0"/>
              <a:t> ซึ่งมีหลักเกณฑ์สรุปดังตารางดังนี้</a:t>
            </a:r>
          </a:p>
        </p:txBody>
      </p:sp>
      <p:sp>
        <p:nvSpPr>
          <p:cNvPr id="6" name="Rectangle 5"/>
          <p:cNvSpPr/>
          <p:nvPr/>
        </p:nvSpPr>
        <p:spPr>
          <a:xfrm>
            <a:off x="6539051" y="2092023"/>
            <a:ext cx="21595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การบวกเลขฐานสอง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636912"/>
            <a:ext cx="2781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5468848" y="4353287"/>
            <a:ext cx="432048" cy="153774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5807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931937"/>
            <a:ext cx="2781300" cy="340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7958" y="953636"/>
            <a:ext cx="62464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การบวกเลขฐานสอง 1+1 เท่ากับ 2 ของเลขฐานสิบ </a:t>
            </a:r>
          </a:p>
          <a:p>
            <a:r>
              <a:rPr lang="th-TH" dirty="0"/>
              <a:t>แต่</a:t>
            </a:r>
            <a:r>
              <a:rPr lang="th-TH" b="1" u="sng" dirty="0"/>
              <a:t>เท่ากับ 10 ของเลขฐานสอง</a:t>
            </a:r>
          </a:p>
          <a:p>
            <a:endParaRPr lang="th-TH" dirty="0"/>
          </a:p>
          <a:p>
            <a:r>
              <a:rPr lang="th-TH" dirty="0"/>
              <a:t>เราจึงได้ผลลัพธ์เป็น 0 แล้วทด 1 เพื่อนำไปบวกกับหลักถัดไป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9" y="2924944"/>
            <a:ext cx="6181725" cy="310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2554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5" name="Rectangle 4"/>
          <p:cNvSpPr/>
          <p:nvPr/>
        </p:nvSpPr>
        <p:spPr>
          <a:xfrm>
            <a:off x="342102" y="1124744"/>
            <a:ext cx="610242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การบวกเลขฐานสอง (</a:t>
            </a:r>
            <a:r>
              <a:rPr lang="en-US" b="1" dirty="0"/>
              <a:t>Binary addition) </a:t>
            </a:r>
            <a:endParaRPr lang="th-TH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18" y="3861048"/>
            <a:ext cx="7631048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2102" y="1799238"/>
            <a:ext cx="2795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จงบวกเลขฐานสองต่อไปนี้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92896"/>
            <a:ext cx="174307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526" y="707286"/>
            <a:ext cx="2303938" cy="315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7794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342102" y="1124744"/>
            <a:ext cx="610242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การบวกเลขฐานสอง (</a:t>
            </a:r>
            <a:r>
              <a:rPr lang="en-US" b="1" dirty="0"/>
              <a:t>Binary addition) </a:t>
            </a:r>
            <a:endParaRPr lang="th-TH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50" y="1894751"/>
            <a:ext cx="18002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49" y="2420888"/>
            <a:ext cx="5486042" cy="156915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523" y="4137104"/>
            <a:ext cx="25717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927971"/>
            <a:ext cx="2426782" cy="182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18" y="4497966"/>
            <a:ext cx="4594732" cy="2307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58" y="707286"/>
            <a:ext cx="2303938" cy="315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480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02" y="1647964"/>
            <a:ext cx="5690388" cy="648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6" name="Rectangle 5"/>
          <p:cNvSpPr/>
          <p:nvPr/>
        </p:nvSpPr>
        <p:spPr>
          <a:xfrm>
            <a:off x="342102" y="1124744"/>
            <a:ext cx="6102424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การบวกเลขฐานสอง (</a:t>
            </a:r>
            <a:r>
              <a:rPr lang="en-US" b="1" dirty="0"/>
              <a:t>Binary addition) </a:t>
            </a:r>
            <a:endParaRPr lang="th-TH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55" y="2564905"/>
            <a:ext cx="3093249" cy="2052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58" y="4849990"/>
            <a:ext cx="6368375" cy="81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5475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2" name="Rectangle 1"/>
          <p:cNvSpPr/>
          <p:nvPr/>
        </p:nvSpPr>
        <p:spPr>
          <a:xfrm>
            <a:off x="179512" y="903297"/>
            <a:ext cx="417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การลบเลขฐานสอง </a:t>
            </a:r>
          </a:p>
          <a:p>
            <a:r>
              <a:rPr lang="th-TH" sz="3200" b="1" dirty="0"/>
              <a:t>(</a:t>
            </a:r>
            <a:r>
              <a:rPr lang="en-US" sz="2400" dirty="0"/>
              <a:t>Binary subtraction)</a:t>
            </a:r>
            <a:r>
              <a:rPr lang="en-US" b="1" dirty="0"/>
              <a:t> 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2817823" y="968454"/>
            <a:ext cx="6174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การลบเลขฐานสองกระทำได้โดยใช้หลักต่อไปนี้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511" y="2040731"/>
            <a:ext cx="57255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 0 – 1 ตัวตั้งมีค่าน้อยกว่าตัวลบ จึงต้องไปยืมหลักหน้ามา 1  ในการยืมแต่ละครั้งของเลขฐานสองมีค่าเท่ากับ 2 เมื่อนำมาลบกับตัวลบคือ 1 จึงได้ผลลัพธ์เป็น 1และอย่าลืมหักหลักที่ถูกยืมออกอีก 1 ด้วย แสดงดังตัวอย่าง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26" y="2924944"/>
            <a:ext cx="2638425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005064"/>
            <a:ext cx="2667000" cy="220027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458946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2" name="Rectangle 1"/>
          <p:cNvSpPr/>
          <p:nvPr/>
        </p:nvSpPr>
        <p:spPr>
          <a:xfrm>
            <a:off x="179512" y="903297"/>
            <a:ext cx="417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การลบเลขฐานสอง </a:t>
            </a:r>
          </a:p>
          <a:p>
            <a:r>
              <a:rPr lang="th-TH" sz="3200" b="1" dirty="0"/>
              <a:t>(</a:t>
            </a:r>
            <a:r>
              <a:rPr lang="en-US" sz="2400" dirty="0"/>
              <a:t>Binary subtraction)</a:t>
            </a:r>
            <a:r>
              <a:rPr lang="en-US" b="1" dirty="0"/>
              <a:t> 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2817823" y="968454"/>
            <a:ext cx="6174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การลบเลขฐานสองกระทำได้โดยใช้หลักต่อไปนี้</a:t>
            </a:r>
          </a:p>
        </p:txBody>
      </p:sp>
      <p:sp>
        <p:nvSpPr>
          <p:cNvPr id="5" name="Rectangle 4"/>
          <p:cNvSpPr/>
          <p:nvPr/>
        </p:nvSpPr>
        <p:spPr>
          <a:xfrm>
            <a:off x="179512" y="1980515"/>
            <a:ext cx="60486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 0 – 1 ตัวตั้งมีค่าน้อยกว่าตัวลบ จึงต้องไปยืมหลักหน้ามา 1  ในการยืมแต่ละครั้งของเลขฐานสองมีค่าเท่ากับ 2 เมื่อนำมาลบกับตัวลบคือ 1 จึงได้ผลลัพธ์เป็น 1และอย่าลืมหักหลักที่ถูกยืมออกอีก 1 ด้วย แสดงดังตัวอย่าง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140968"/>
            <a:ext cx="2638425" cy="346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570" y="3933056"/>
            <a:ext cx="2977250" cy="24589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904184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sp>
        <p:nvSpPr>
          <p:cNvPr id="2" name="Rectangle 1"/>
          <p:cNvSpPr/>
          <p:nvPr/>
        </p:nvSpPr>
        <p:spPr>
          <a:xfrm>
            <a:off x="179512" y="903297"/>
            <a:ext cx="41764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dirty="0"/>
              <a:t>การลบเลขฐานสอง </a:t>
            </a:r>
          </a:p>
          <a:p>
            <a:r>
              <a:rPr lang="th-TH" sz="3200" b="1" dirty="0"/>
              <a:t>(</a:t>
            </a:r>
            <a:r>
              <a:rPr lang="en-US" sz="2400" dirty="0"/>
              <a:t>Binary subtraction)</a:t>
            </a:r>
            <a:r>
              <a:rPr lang="en-US" b="1" dirty="0"/>
              <a:t> 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230838" y="1939528"/>
            <a:ext cx="6174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การลบเลขฐานสองกระทำได้โดยใช้หลักต่อไปนี้</a:t>
            </a:r>
          </a:p>
        </p:txBody>
      </p:sp>
      <p:sp>
        <p:nvSpPr>
          <p:cNvPr id="7" name="Rectangle 6"/>
          <p:cNvSpPr/>
          <p:nvPr/>
        </p:nvSpPr>
        <p:spPr>
          <a:xfrm>
            <a:off x="4985400" y="990004"/>
            <a:ext cx="396604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i="1" dirty="0"/>
              <a:t>0 – 0 = 0 </a:t>
            </a:r>
            <a:endParaRPr lang="th-TH" dirty="0"/>
          </a:p>
          <a:p>
            <a:r>
              <a:rPr lang="th-TH" b="1" i="1" dirty="0"/>
              <a:t>1 – 0 = 1 </a:t>
            </a:r>
            <a:endParaRPr lang="th-TH" dirty="0"/>
          </a:p>
          <a:p>
            <a:r>
              <a:rPr lang="th-TH" b="1" i="1" dirty="0"/>
              <a:t>1 – 1 = 0 </a:t>
            </a:r>
            <a:endParaRPr lang="th-TH" dirty="0"/>
          </a:p>
          <a:p>
            <a:r>
              <a:rPr lang="th-TH" b="1" i="1" dirty="0"/>
              <a:t>0 – 1 = 1 </a:t>
            </a:r>
            <a:r>
              <a:rPr lang="th-TH" i="1" dirty="0"/>
              <a:t>(ต้องยืมหลักที่สูงกว่ามา 1) </a:t>
            </a:r>
            <a:endParaRPr lang="th-TH" dirty="0"/>
          </a:p>
        </p:txBody>
      </p:sp>
      <p:sp>
        <p:nvSpPr>
          <p:cNvPr id="8" name="Rectangle 7"/>
          <p:cNvSpPr/>
          <p:nvPr/>
        </p:nvSpPr>
        <p:spPr>
          <a:xfrm>
            <a:off x="262102" y="2996952"/>
            <a:ext cx="8694274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กรณีตัวตั้งน้อยกว่าตัวลบ การลบกันก็ต้องมีการยืมหลักที่มีค่ามากกว่ามา 1 </a:t>
            </a:r>
          </a:p>
          <a:p>
            <a:r>
              <a:rPr lang="th-TH" dirty="0"/>
              <a:t>เพื่อให้เป็น 10 แล้วจึงนำไปลบ 1 ได้ผลลัพธ์ คือ 1 และหลักมากกว่าที่ถูกยืมมาจะเหลือ 0 แต่ถ้าหลักที่มากกว่าเป็น 0 ต้องยืมหลักถัดไปเรื่อย ๆ โดยตัวที่ถูกยืมต่อไปจะมีค่าเหลือ 1 โดยหลักที่ยืมเป็นตัวสุดท้ายจะมีค่าเป็น 10 </a:t>
            </a:r>
          </a:p>
        </p:txBody>
      </p:sp>
    </p:spTree>
    <p:extLst>
      <p:ext uri="{BB962C8B-B14F-4D97-AF65-F5344CB8AC3E}">
        <p14:creationId xmlns:p14="http://schemas.microsoft.com/office/powerpoint/2010/main" val="4151258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7822" y="160135"/>
            <a:ext cx="3068469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/>
              <a:t>การคำนวณเลขฐานสอง</a:t>
            </a:r>
            <a:endParaRPr lang="th-TH" sz="3200" dirty="0"/>
          </a:p>
        </p:txBody>
      </p:sp>
      <p:sp>
        <p:nvSpPr>
          <p:cNvPr id="2" name="Rectangle 1"/>
          <p:cNvSpPr/>
          <p:nvPr/>
        </p:nvSpPr>
        <p:spPr>
          <a:xfrm>
            <a:off x="179511" y="903297"/>
            <a:ext cx="4960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การลบเลขฐานสอง (</a:t>
            </a:r>
            <a:r>
              <a:rPr lang="en-US" sz="2000" dirty="0"/>
              <a:t>Binary subtraction)</a:t>
            </a:r>
            <a:r>
              <a:rPr lang="en-US" sz="2400" b="1" dirty="0"/>
              <a:t> </a:t>
            </a:r>
            <a:endParaRPr lang="th-TH" sz="2400" dirty="0"/>
          </a:p>
        </p:txBody>
      </p:sp>
      <p:sp>
        <p:nvSpPr>
          <p:cNvPr id="3" name="Rectangle 2"/>
          <p:cNvSpPr/>
          <p:nvPr/>
        </p:nvSpPr>
        <p:spPr>
          <a:xfrm>
            <a:off x="219830" y="1426517"/>
            <a:ext cx="6174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การลบเลขฐานสองกระทำได้โดยใช้หลักต่อไปนี้</a:t>
            </a:r>
          </a:p>
        </p:txBody>
      </p:sp>
      <p:sp>
        <p:nvSpPr>
          <p:cNvPr id="7" name="Rectangle 6"/>
          <p:cNvSpPr/>
          <p:nvPr/>
        </p:nvSpPr>
        <p:spPr>
          <a:xfrm>
            <a:off x="5139821" y="102512"/>
            <a:ext cx="396604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i="1" dirty="0"/>
              <a:t>0 – 0 = 0 </a:t>
            </a:r>
            <a:endParaRPr lang="th-TH" dirty="0"/>
          </a:p>
          <a:p>
            <a:r>
              <a:rPr lang="th-TH" b="1" i="1" dirty="0"/>
              <a:t>1 – 0 = 1 </a:t>
            </a:r>
            <a:endParaRPr lang="th-TH" dirty="0"/>
          </a:p>
          <a:p>
            <a:r>
              <a:rPr lang="th-TH" b="1" i="1" dirty="0"/>
              <a:t>1 – 1 = 0 </a:t>
            </a:r>
            <a:endParaRPr lang="th-TH" dirty="0"/>
          </a:p>
          <a:p>
            <a:r>
              <a:rPr lang="th-TH" b="1" i="1" dirty="0"/>
              <a:t>0 – 1 = 1 </a:t>
            </a:r>
            <a:r>
              <a:rPr lang="th-TH" i="1" dirty="0"/>
              <a:t>(ต้องยืมหลักที่สูงกว่ามา 1) </a:t>
            </a:r>
            <a:endParaRPr lang="th-TH" dirty="0"/>
          </a:p>
        </p:txBody>
      </p:sp>
      <p:sp>
        <p:nvSpPr>
          <p:cNvPr id="9" name="Rectangle 8"/>
          <p:cNvSpPr/>
          <p:nvPr/>
        </p:nvSpPr>
        <p:spPr>
          <a:xfrm>
            <a:off x="230838" y="1936610"/>
            <a:ext cx="853637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ในการยืมค่าตัวเลขในเลขฐานสองจะทำให้ตัวเลขที่ถูกยืมลดค่าลง 1 แล้วตัวเลขนั้นจะกลาย เป็น 0 ไป ถ้าตัวเลขที่ถูกยืมถัดไปมีค่าเป็น 0 ให้ยืมในหลักถัดไปเรื่อยๆ จนกระทั่งมีเลข 1 เมื่อทำการยืมค่ามาแล้ว เลข 1 ในคอลัมน์นั้นก็จะกลายเป็น 0 ไป ส่วนเลข 0 ในคอลัมน์ซึ่งไม่สามารถยืมได้นั้นก็จะกลายเป็น 1 ดังตัวอย่างต่อไปนี้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789040"/>
            <a:ext cx="4314825" cy="28194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198740"/>
            <a:ext cx="131445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7456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7822" y="160135"/>
            <a:ext cx="3068469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/>
              <a:t>การคำนวณเลขฐานสอง</a:t>
            </a:r>
            <a:endParaRPr lang="th-TH" sz="3200" dirty="0"/>
          </a:p>
        </p:txBody>
      </p:sp>
      <p:sp>
        <p:nvSpPr>
          <p:cNvPr id="2" name="Rectangle 1"/>
          <p:cNvSpPr/>
          <p:nvPr/>
        </p:nvSpPr>
        <p:spPr>
          <a:xfrm>
            <a:off x="179511" y="903297"/>
            <a:ext cx="4960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การลบเลขฐานสอง (</a:t>
            </a:r>
            <a:r>
              <a:rPr lang="en-US" sz="2000" dirty="0"/>
              <a:t>Binary subtraction)</a:t>
            </a:r>
            <a:r>
              <a:rPr lang="en-US" sz="2400" b="1" dirty="0"/>
              <a:t> </a:t>
            </a:r>
            <a:endParaRPr lang="th-TH" sz="2400" dirty="0"/>
          </a:p>
        </p:txBody>
      </p:sp>
      <p:sp>
        <p:nvSpPr>
          <p:cNvPr id="3" name="Rectangle 2"/>
          <p:cNvSpPr/>
          <p:nvPr/>
        </p:nvSpPr>
        <p:spPr>
          <a:xfrm>
            <a:off x="219830" y="1426517"/>
            <a:ext cx="6174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การลบเลขฐานสองกระทำได้โดยใช้หลักต่อไปนี้</a:t>
            </a:r>
          </a:p>
        </p:txBody>
      </p:sp>
      <p:sp>
        <p:nvSpPr>
          <p:cNvPr id="7" name="Rectangle 6"/>
          <p:cNvSpPr/>
          <p:nvPr/>
        </p:nvSpPr>
        <p:spPr>
          <a:xfrm>
            <a:off x="5139821" y="102512"/>
            <a:ext cx="396604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i="1" dirty="0"/>
              <a:t>0 – 0 = 0 </a:t>
            </a:r>
            <a:endParaRPr lang="th-TH" dirty="0"/>
          </a:p>
          <a:p>
            <a:r>
              <a:rPr lang="th-TH" b="1" i="1" dirty="0"/>
              <a:t>1 – 0 = 1 </a:t>
            </a:r>
            <a:endParaRPr lang="th-TH" dirty="0"/>
          </a:p>
          <a:p>
            <a:r>
              <a:rPr lang="th-TH" b="1" i="1" dirty="0"/>
              <a:t>1 – 1 = 0 </a:t>
            </a:r>
            <a:endParaRPr lang="th-TH" dirty="0"/>
          </a:p>
          <a:p>
            <a:r>
              <a:rPr lang="th-TH" b="1" i="1" dirty="0"/>
              <a:t>0 – 1 = 1 </a:t>
            </a:r>
            <a:r>
              <a:rPr lang="th-TH" i="1" dirty="0"/>
              <a:t>(ต้องยืมหลักที่สูงกว่ามา 1)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67822" y="1949737"/>
            <a:ext cx="30812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/>
              <a:t>การลบเลขฐานสองต่อไปนี้ </a:t>
            </a:r>
            <a:endParaRPr lang="th-TH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78" y="2472957"/>
            <a:ext cx="6930766" cy="281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535" y="3875643"/>
            <a:ext cx="1676400" cy="5810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9" y="5315053"/>
            <a:ext cx="9036496" cy="123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122841" y="2060848"/>
            <a:ext cx="1576072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baseline="42000" dirty="0"/>
              <a:t>-1</a:t>
            </a:r>
            <a:r>
              <a:rPr lang="en-US" dirty="0"/>
              <a:t> = 0.5</a:t>
            </a:r>
          </a:p>
          <a:p>
            <a:r>
              <a:rPr lang="en-US" dirty="0"/>
              <a:t>2</a:t>
            </a:r>
            <a:r>
              <a:rPr lang="en-US" baseline="42000" dirty="0"/>
              <a:t>-2</a:t>
            </a:r>
            <a:r>
              <a:rPr lang="en-US" dirty="0"/>
              <a:t> = 0.25</a:t>
            </a:r>
          </a:p>
          <a:p>
            <a:r>
              <a:rPr lang="en-US" dirty="0"/>
              <a:t>       =0.75</a:t>
            </a:r>
            <a:endParaRPr lang="th-TH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635896" y="2211347"/>
            <a:ext cx="3312368" cy="10016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995936" y="2712161"/>
            <a:ext cx="2952328" cy="6448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740366" y="2230125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428359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7822" y="160135"/>
            <a:ext cx="3068469" cy="584775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200" b="1" dirty="0"/>
              <a:t>การคำนวณเลขฐานสอง</a:t>
            </a:r>
            <a:endParaRPr lang="th-TH" sz="3200" dirty="0"/>
          </a:p>
        </p:txBody>
      </p:sp>
      <p:sp>
        <p:nvSpPr>
          <p:cNvPr id="2" name="Rectangle 1"/>
          <p:cNvSpPr/>
          <p:nvPr/>
        </p:nvSpPr>
        <p:spPr>
          <a:xfrm>
            <a:off x="179511" y="903297"/>
            <a:ext cx="496030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การลบเลขฐานสอง (</a:t>
            </a:r>
            <a:r>
              <a:rPr lang="en-US" sz="2000" dirty="0"/>
              <a:t>Binary subtraction)</a:t>
            </a:r>
            <a:r>
              <a:rPr lang="en-US" sz="2400" b="1" dirty="0"/>
              <a:t> </a:t>
            </a:r>
            <a:endParaRPr lang="th-TH" sz="2400" dirty="0"/>
          </a:p>
        </p:txBody>
      </p:sp>
      <p:sp>
        <p:nvSpPr>
          <p:cNvPr id="3" name="Rectangle 2"/>
          <p:cNvSpPr/>
          <p:nvPr/>
        </p:nvSpPr>
        <p:spPr>
          <a:xfrm>
            <a:off x="219830" y="1426517"/>
            <a:ext cx="61744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การลบเลขฐานสองกระทำได้โดยใช้หลักต่อไปนี้</a:t>
            </a:r>
          </a:p>
        </p:txBody>
      </p:sp>
      <p:sp>
        <p:nvSpPr>
          <p:cNvPr id="7" name="Rectangle 6"/>
          <p:cNvSpPr/>
          <p:nvPr/>
        </p:nvSpPr>
        <p:spPr>
          <a:xfrm>
            <a:off x="5139821" y="102512"/>
            <a:ext cx="396604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i="1" dirty="0"/>
              <a:t>0 – 0 = 0 </a:t>
            </a:r>
            <a:endParaRPr lang="th-TH" dirty="0"/>
          </a:p>
          <a:p>
            <a:r>
              <a:rPr lang="th-TH" b="1" i="1" dirty="0"/>
              <a:t>1 – 0 = 1 </a:t>
            </a:r>
            <a:endParaRPr lang="th-TH" dirty="0"/>
          </a:p>
          <a:p>
            <a:r>
              <a:rPr lang="th-TH" b="1" i="1" dirty="0"/>
              <a:t>1 – 1 = 0 </a:t>
            </a:r>
            <a:endParaRPr lang="th-TH" dirty="0"/>
          </a:p>
          <a:p>
            <a:r>
              <a:rPr lang="th-TH" b="1" i="1" dirty="0"/>
              <a:t>0 – 1 = 1 </a:t>
            </a:r>
            <a:r>
              <a:rPr lang="th-TH" i="1" dirty="0"/>
              <a:t>(ต้องยืมหลักที่สูงกว่ามา 1) 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67822" y="1949737"/>
            <a:ext cx="30812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/>
              <a:t>การลบเลขฐานสองต่อไปนี้ </a:t>
            </a:r>
            <a:endParaRPr lang="th-TH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39" y="2491605"/>
            <a:ext cx="5572125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8468" y="5374312"/>
            <a:ext cx="16668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89" y="5755312"/>
            <a:ext cx="9036496" cy="123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3684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27784" y="133807"/>
            <a:ext cx="378661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การคำนวณเลขฐานสอง</a:t>
            </a:r>
            <a:endParaRPr lang="th-TH" sz="4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93922"/>
            <a:ext cx="3562350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32072"/>
            <a:ext cx="5598869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15723" y="3269302"/>
            <a:ext cx="3966040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i="1" dirty="0"/>
              <a:t>0 – 0 = 0 </a:t>
            </a:r>
            <a:endParaRPr lang="th-TH" dirty="0"/>
          </a:p>
          <a:p>
            <a:r>
              <a:rPr lang="th-TH" b="1" i="1" dirty="0"/>
              <a:t>1 – 0 = 1 </a:t>
            </a:r>
            <a:endParaRPr lang="th-TH" dirty="0"/>
          </a:p>
          <a:p>
            <a:r>
              <a:rPr lang="th-TH" b="1" i="1" dirty="0"/>
              <a:t>1 – 1 = 0 </a:t>
            </a:r>
            <a:endParaRPr lang="th-TH" dirty="0"/>
          </a:p>
          <a:p>
            <a:r>
              <a:rPr lang="th-TH" b="1" i="1" dirty="0"/>
              <a:t>0 – 1 = 1 </a:t>
            </a:r>
            <a:r>
              <a:rPr lang="th-TH" i="1" dirty="0"/>
              <a:t>(ต้องยืมหลักที่สูงกว่ามา 1)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968701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859875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 การคูณเลขฐานสอง</a:t>
            </a:r>
            <a:endParaRPr lang="th-TH" dirty="0"/>
          </a:p>
          <a:p>
            <a:r>
              <a:rPr lang="th-TH" dirty="0"/>
              <a:t>       </a:t>
            </a:r>
            <a:r>
              <a:rPr lang="th-TH" b="1" dirty="0"/>
              <a:t>ระบบเลขฐานสอง</a:t>
            </a:r>
            <a:r>
              <a:rPr lang="th-TH" dirty="0"/>
              <a:t>มีตัวเลขเพียงสองตัวคือ  0  กับ   1</a:t>
            </a:r>
          </a:p>
          <a:p>
            <a:r>
              <a:rPr lang="th-TH" dirty="0"/>
              <a:t>      การคูณในระบบเลขฐานสอง เราสามารถกระทำได้ในลักษณะเช่นเดียวกับการคูณเลขฐานสิบซึ่ง ก็คือ</a:t>
            </a:r>
          </a:p>
          <a:p>
            <a:r>
              <a:rPr lang="th-TH" dirty="0"/>
              <a:t>ทำการตั้งหลักของการคูณให้ตรงกัน โดยเริ่มจากบิต หรือหลักตัวเลขทางขวามือสุก่อน  </a:t>
            </a:r>
            <a:br>
              <a:rPr lang="th-TH" dirty="0"/>
            </a:br>
            <a:r>
              <a:rPr lang="th-TH" dirty="0"/>
              <a:t>เมื่อได้  ทำการคูณตัว  ตั้งด้วยตัวคูณทุกตำแหน่งแล้ว  ก็ให้ทำการบวกโดยใช้กฎการบวกเลขฐานสองตามปกติทุกประการ การคูณจึงมีหลักเกณฑ์ดังนี้</a:t>
            </a:r>
          </a:p>
          <a:p>
            <a:r>
              <a:rPr lang="th-TH" dirty="0"/>
              <a:t>		1 × 1 = 1</a:t>
            </a:r>
          </a:p>
          <a:p>
            <a:r>
              <a:rPr lang="th-TH" dirty="0"/>
              <a:t>		1 × 0 = 0</a:t>
            </a:r>
          </a:p>
          <a:p>
            <a:r>
              <a:rPr lang="th-TH" dirty="0"/>
              <a:t>		0 × 1 = 0</a:t>
            </a:r>
          </a:p>
          <a:p>
            <a:r>
              <a:rPr lang="th-TH" dirty="0"/>
              <a:t>		0 × 0 = 0</a:t>
            </a:r>
          </a:p>
        </p:txBody>
      </p:sp>
      <p:sp>
        <p:nvSpPr>
          <p:cNvPr id="3" name="Rectangle 2"/>
          <p:cNvSpPr/>
          <p:nvPr/>
        </p:nvSpPr>
        <p:spPr>
          <a:xfrm>
            <a:off x="2195736" y="15350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1567498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7544" y="799837"/>
            <a:ext cx="763284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  จงคูณเลขฐานสองต่อไปนี้</a:t>
            </a:r>
          </a:p>
          <a:p>
            <a:r>
              <a:rPr lang="th-TH" dirty="0"/>
              <a:t>                     </a:t>
            </a:r>
            <a:r>
              <a:rPr lang="th-TH" sz="3600" dirty="0"/>
              <a:t>   </a:t>
            </a:r>
            <a:r>
              <a:rPr lang="th-TH" sz="3600" b="1" dirty="0"/>
              <a:t>(1100)</a:t>
            </a:r>
            <a:r>
              <a:rPr lang="th-TH" sz="3600" b="1" baseline="-12000" dirty="0"/>
              <a:t>2</a:t>
            </a:r>
            <a:r>
              <a:rPr lang="th-TH" sz="3600" b="1" dirty="0"/>
              <a:t> </a:t>
            </a:r>
            <a:r>
              <a:rPr lang="en-US" sz="3600" dirty="0"/>
              <a:t>x  (101)</a:t>
            </a:r>
            <a:r>
              <a:rPr lang="en-US" sz="3600" baseline="-8000" dirty="0"/>
              <a:t>2</a:t>
            </a:r>
            <a:r>
              <a:rPr lang="en-US" sz="3600" dirty="0"/>
              <a:t>  =  (............)2</a:t>
            </a:r>
          </a:p>
          <a:p>
            <a:r>
              <a:rPr lang="en-US" dirty="0"/>
              <a:t>              </a:t>
            </a:r>
            <a:r>
              <a:rPr lang="th-TH" dirty="0"/>
              <a:t>วิธีทำ                 1100</a:t>
            </a:r>
          </a:p>
          <a:p>
            <a:r>
              <a:rPr lang="th-TH" dirty="0"/>
              <a:t>                                </a:t>
            </a:r>
            <a:r>
              <a:rPr lang="en-US" dirty="0"/>
              <a:t>x      101</a:t>
            </a:r>
          </a:p>
          <a:p>
            <a:r>
              <a:rPr lang="en-US" dirty="0"/>
              <a:t>                                      1100</a:t>
            </a:r>
          </a:p>
          <a:p>
            <a:r>
              <a:rPr lang="en-US" dirty="0"/>
              <a:t>                                    0000         +</a:t>
            </a:r>
            <a:br>
              <a:rPr lang="en-US" dirty="0"/>
            </a:br>
            <a:endParaRPr lang="en-US" dirty="0"/>
          </a:p>
          <a:p>
            <a:r>
              <a:rPr lang="en-US" dirty="0"/>
              <a:t>                                  1100</a:t>
            </a:r>
          </a:p>
          <a:p>
            <a:r>
              <a:rPr lang="en-US" dirty="0"/>
              <a:t>                                  111100</a:t>
            </a:r>
          </a:p>
          <a:p>
            <a:r>
              <a:rPr lang="en-US" dirty="0"/>
              <a:t>                 </a:t>
            </a:r>
            <a:r>
              <a:rPr lang="th-TH" dirty="0"/>
              <a:t>ดังนั้น </a:t>
            </a:r>
            <a:r>
              <a:rPr lang="th-TH" sz="3600" b="1" dirty="0"/>
              <a:t> (1100)</a:t>
            </a:r>
            <a:r>
              <a:rPr lang="th-TH" sz="3600" b="1" baseline="-8000" dirty="0"/>
              <a:t>2</a:t>
            </a:r>
            <a:r>
              <a:rPr lang="th-TH" sz="3600" b="1" dirty="0"/>
              <a:t> </a:t>
            </a:r>
            <a:r>
              <a:rPr lang="th-TH" dirty="0"/>
              <a:t> </a:t>
            </a:r>
            <a:r>
              <a:rPr lang="en-US" dirty="0"/>
              <a:t>x  (101)</a:t>
            </a:r>
            <a:r>
              <a:rPr lang="en-US" baseline="-16000" dirty="0"/>
              <a:t>2</a:t>
            </a:r>
            <a:r>
              <a:rPr lang="en-US" dirty="0"/>
              <a:t>  =  (111100)</a:t>
            </a:r>
            <a:r>
              <a:rPr lang="en-US" baseline="-14000" dirty="0"/>
              <a:t>2</a:t>
            </a:r>
          </a:p>
          <a:p>
            <a:r>
              <a:rPr lang="en-US" dirty="0"/>
              <a:t>             </a:t>
            </a:r>
            <a:r>
              <a:rPr lang="en-US" sz="3600" b="1" dirty="0"/>
              <a:t>    </a:t>
            </a:r>
            <a:r>
              <a:rPr lang="th-TH" sz="3600" b="1" u="sng" dirty="0"/>
              <a:t>ตอบ</a:t>
            </a:r>
            <a:r>
              <a:rPr lang="th-TH" sz="3600" b="1" dirty="0"/>
              <a:t>   (111100)</a:t>
            </a:r>
            <a:r>
              <a:rPr lang="th-TH" sz="3600" b="1" baseline="-18000" dirty="0"/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60336" y="2262356"/>
            <a:ext cx="1140056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dirty="0"/>
              <a:t>1 × 1 = 1</a:t>
            </a:r>
          </a:p>
          <a:p>
            <a:r>
              <a:rPr lang="th-TH" dirty="0"/>
              <a:t>1 × 0 = 0</a:t>
            </a:r>
          </a:p>
          <a:p>
            <a:r>
              <a:rPr lang="th-TH" dirty="0"/>
              <a:t>0 × 1 = 0</a:t>
            </a:r>
          </a:p>
          <a:p>
            <a:r>
              <a:rPr lang="th-TH" dirty="0"/>
              <a:t>0 × 0 = 0</a:t>
            </a:r>
          </a:p>
        </p:txBody>
      </p:sp>
      <p:sp>
        <p:nvSpPr>
          <p:cNvPr id="6" name="Rectangle 5"/>
          <p:cNvSpPr/>
          <p:nvPr/>
        </p:nvSpPr>
        <p:spPr>
          <a:xfrm>
            <a:off x="2195736" y="15350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21302697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669" y="877213"/>
            <a:ext cx="856895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 จงคูณเลขฐานสองต่อไปนี้</a:t>
            </a:r>
          </a:p>
          <a:p>
            <a:r>
              <a:rPr lang="th-TH" dirty="0"/>
              <a:t>                           (1101.101)</a:t>
            </a:r>
            <a:r>
              <a:rPr lang="th-TH" baseline="-12000" dirty="0"/>
              <a:t>2</a:t>
            </a:r>
            <a:r>
              <a:rPr lang="th-TH" dirty="0"/>
              <a:t>  </a:t>
            </a:r>
            <a:r>
              <a:rPr lang="en-US" dirty="0"/>
              <a:t>x  (111)</a:t>
            </a:r>
            <a:r>
              <a:rPr lang="en-US" baseline="-16000" dirty="0"/>
              <a:t>2</a:t>
            </a:r>
            <a:r>
              <a:rPr lang="en-US" dirty="0"/>
              <a:t>  =  (.............)</a:t>
            </a:r>
            <a:r>
              <a:rPr lang="en-US" baseline="-16000" dirty="0"/>
              <a:t>2</a:t>
            </a:r>
          </a:p>
          <a:p>
            <a:r>
              <a:rPr lang="en-US" dirty="0"/>
              <a:t>                 </a:t>
            </a:r>
            <a:r>
              <a:rPr lang="th-TH" dirty="0"/>
              <a:t>วิธีทำ                             1101101</a:t>
            </a:r>
          </a:p>
          <a:p>
            <a:r>
              <a:rPr lang="th-TH" dirty="0"/>
              <a:t>                                              </a:t>
            </a:r>
            <a:r>
              <a:rPr lang="en-US" dirty="0"/>
              <a:t>x             111</a:t>
            </a:r>
          </a:p>
          <a:p>
            <a:r>
              <a:rPr lang="en-US" dirty="0"/>
              <a:t>                                                      1101111</a:t>
            </a:r>
          </a:p>
          <a:p>
            <a:r>
              <a:rPr lang="en-US" dirty="0"/>
              <a:t>                                                    1101111            +</a:t>
            </a:r>
            <a:br>
              <a:rPr lang="en-US" dirty="0"/>
            </a:br>
            <a:endParaRPr lang="en-US" dirty="0"/>
          </a:p>
          <a:p>
            <a:r>
              <a:rPr lang="en-US" dirty="0"/>
              <a:t>                                                  1101111</a:t>
            </a:r>
          </a:p>
          <a:p>
            <a:r>
              <a:rPr lang="en-US" dirty="0"/>
              <a:t>                                                1100001001</a:t>
            </a:r>
          </a:p>
          <a:p>
            <a:r>
              <a:rPr lang="en-US" dirty="0"/>
              <a:t>                    </a:t>
            </a:r>
            <a:r>
              <a:rPr lang="th-TH" dirty="0"/>
              <a:t>ดังนั้น  (1101.101)</a:t>
            </a:r>
            <a:r>
              <a:rPr lang="th-TH" baseline="-18000" dirty="0"/>
              <a:t>2</a:t>
            </a:r>
            <a:r>
              <a:rPr lang="th-TH" dirty="0"/>
              <a:t>  </a:t>
            </a:r>
            <a:r>
              <a:rPr lang="en-US" dirty="0"/>
              <a:t>x  (111)</a:t>
            </a:r>
            <a:r>
              <a:rPr lang="en-US" baseline="-16000" dirty="0"/>
              <a:t>2</a:t>
            </a:r>
            <a:r>
              <a:rPr lang="en-US" dirty="0"/>
              <a:t>  =  (1100001.001)</a:t>
            </a:r>
            <a:r>
              <a:rPr lang="en-US" baseline="-16000" dirty="0"/>
              <a:t>2</a:t>
            </a:r>
          </a:p>
          <a:p>
            <a:r>
              <a:rPr lang="en-US" dirty="0"/>
              <a:t>                    </a:t>
            </a:r>
            <a:r>
              <a:rPr lang="th-TH" u="sng" dirty="0"/>
              <a:t>ตอบ</a:t>
            </a:r>
            <a:r>
              <a:rPr lang="th-TH" dirty="0"/>
              <a:t>  (1100001.001)</a:t>
            </a:r>
            <a:r>
              <a:rPr lang="th-TH" baseline="-18000" dirty="0"/>
              <a:t>2</a:t>
            </a:r>
            <a:br>
              <a:rPr lang="th-TH" dirty="0"/>
            </a:br>
            <a:endParaRPr lang="th-TH" dirty="0"/>
          </a:p>
          <a:p>
            <a:br>
              <a:rPr lang="th-TH" dirty="0"/>
            </a:b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195736" y="15350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39887298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669" y="877213"/>
            <a:ext cx="856895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 จงคูณเลขฐานสองต่อไปนี้</a:t>
            </a:r>
          </a:p>
          <a:p>
            <a:r>
              <a:rPr lang="th-TH" dirty="0"/>
              <a:t>                   เดิมโจทย์ผิด</a:t>
            </a:r>
            <a:r>
              <a:rPr lang="th-TH" b="1" dirty="0">
                <a:solidFill>
                  <a:srgbClr val="FF0000"/>
                </a:solidFill>
              </a:rPr>
              <a:t>(1101.101)</a:t>
            </a:r>
            <a:r>
              <a:rPr lang="th-TH" b="1" baseline="-12000" dirty="0">
                <a:solidFill>
                  <a:srgbClr val="FF0000"/>
                </a:solidFill>
              </a:rPr>
              <a:t>2</a:t>
            </a:r>
            <a:r>
              <a:rPr lang="th-TH" dirty="0"/>
              <a:t>  </a:t>
            </a:r>
            <a:r>
              <a:rPr lang="en-US" dirty="0"/>
              <a:t>x  (111)</a:t>
            </a:r>
            <a:r>
              <a:rPr lang="en-US" baseline="-16000" dirty="0"/>
              <a:t>2</a:t>
            </a:r>
            <a:r>
              <a:rPr lang="en-US" dirty="0"/>
              <a:t>  =  (.............)</a:t>
            </a:r>
            <a:r>
              <a:rPr lang="en-US" baseline="-16000" dirty="0"/>
              <a:t>2</a:t>
            </a:r>
            <a:endParaRPr lang="th-TH" dirty="0"/>
          </a:p>
          <a:p>
            <a:r>
              <a:rPr lang="th-TH" dirty="0"/>
              <a:t>                     โจทย์ที่ถูก  </a:t>
            </a:r>
            <a:r>
              <a:rPr lang="th-TH" b="1" dirty="0"/>
              <a:t>(1101.1</a:t>
            </a:r>
            <a:r>
              <a:rPr lang="en-US" b="1" dirty="0"/>
              <a:t>1</a:t>
            </a:r>
            <a:r>
              <a:rPr lang="th-TH" b="1" dirty="0"/>
              <a:t>1)</a:t>
            </a:r>
            <a:r>
              <a:rPr lang="th-TH" b="1" baseline="-12000" dirty="0"/>
              <a:t>2</a:t>
            </a:r>
            <a:r>
              <a:rPr lang="th-TH" dirty="0"/>
              <a:t>  </a:t>
            </a:r>
            <a:r>
              <a:rPr lang="en-US" dirty="0"/>
              <a:t>x  (111)</a:t>
            </a:r>
            <a:r>
              <a:rPr lang="en-US" baseline="-16000" dirty="0"/>
              <a:t>2</a:t>
            </a:r>
            <a:r>
              <a:rPr lang="en-US" dirty="0"/>
              <a:t>  =  (.............)</a:t>
            </a:r>
            <a:r>
              <a:rPr lang="en-US" baseline="-16000" dirty="0"/>
              <a:t>2</a:t>
            </a:r>
          </a:p>
          <a:p>
            <a:r>
              <a:rPr lang="en-US" dirty="0"/>
              <a:t>                 </a:t>
            </a:r>
            <a:r>
              <a:rPr lang="th-TH" dirty="0"/>
              <a:t>วิธีทำ                             1101101</a:t>
            </a:r>
          </a:p>
          <a:p>
            <a:r>
              <a:rPr lang="th-TH" dirty="0"/>
              <a:t>                                              </a:t>
            </a:r>
            <a:r>
              <a:rPr lang="en-US" dirty="0"/>
              <a:t>x             111</a:t>
            </a:r>
          </a:p>
          <a:p>
            <a:r>
              <a:rPr lang="en-US" dirty="0"/>
              <a:t>                                           1101111</a:t>
            </a:r>
          </a:p>
          <a:p>
            <a:r>
              <a:rPr lang="en-US" dirty="0"/>
              <a:t>                                         1101111            +</a:t>
            </a:r>
            <a:br>
              <a:rPr lang="en-US" dirty="0"/>
            </a:br>
            <a:endParaRPr lang="en-US" dirty="0"/>
          </a:p>
          <a:p>
            <a:r>
              <a:rPr lang="en-US" dirty="0"/>
              <a:t>                                        1101111</a:t>
            </a:r>
          </a:p>
          <a:p>
            <a:r>
              <a:rPr lang="en-US" dirty="0"/>
              <a:t>                                     1100001001</a:t>
            </a:r>
          </a:p>
          <a:p>
            <a:r>
              <a:rPr lang="en-US" dirty="0"/>
              <a:t>                    </a:t>
            </a:r>
            <a:r>
              <a:rPr lang="th-TH" dirty="0"/>
              <a:t>ดังนั้น  (1101.101)</a:t>
            </a:r>
            <a:r>
              <a:rPr lang="th-TH" baseline="-18000" dirty="0"/>
              <a:t>2</a:t>
            </a:r>
            <a:r>
              <a:rPr lang="th-TH" dirty="0"/>
              <a:t>  </a:t>
            </a:r>
            <a:r>
              <a:rPr lang="en-US" dirty="0"/>
              <a:t>x  (111)</a:t>
            </a:r>
            <a:r>
              <a:rPr lang="en-US" baseline="-16000" dirty="0"/>
              <a:t>2</a:t>
            </a:r>
            <a:r>
              <a:rPr lang="en-US" dirty="0"/>
              <a:t>  =  (1100001.001)</a:t>
            </a:r>
            <a:r>
              <a:rPr lang="en-US" baseline="-16000" dirty="0"/>
              <a:t>2</a:t>
            </a:r>
          </a:p>
          <a:p>
            <a:r>
              <a:rPr lang="en-US" dirty="0"/>
              <a:t>                    </a:t>
            </a:r>
            <a:r>
              <a:rPr lang="th-TH" u="sng" dirty="0"/>
              <a:t>ตอบ</a:t>
            </a:r>
            <a:r>
              <a:rPr lang="th-TH" dirty="0"/>
              <a:t>  (1100001.001)</a:t>
            </a:r>
            <a:r>
              <a:rPr lang="th-TH" baseline="-18000" dirty="0"/>
              <a:t>2</a:t>
            </a:r>
            <a:br>
              <a:rPr lang="th-TH" dirty="0"/>
            </a:br>
            <a:endParaRPr lang="th-TH" dirty="0"/>
          </a:p>
          <a:p>
            <a:br>
              <a:rPr lang="th-TH" dirty="0"/>
            </a:b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2195736" y="15350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1159701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3768" y="476672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  <p:sp>
        <p:nvSpPr>
          <p:cNvPr id="3" name="Rectangle 2"/>
          <p:cNvSpPr/>
          <p:nvPr/>
        </p:nvSpPr>
        <p:spPr>
          <a:xfrm>
            <a:off x="323528" y="1340768"/>
            <a:ext cx="7704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การคูณและการหารเลขฐานสองใช้หลักการเดียวกันกับการคูณและการหาร</a:t>
            </a:r>
          </a:p>
          <a:p>
            <a:r>
              <a:rPr lang="th-TH" dirty="0"/>
              <a:t>เลขฐานสิบเพียงแต่เลขฐานสองมีเพียงสองเลขคือ 0 กับ 1 ผลลัพธ์ก็มีเพียงสองเลขคือ 0 กับ 1 แสดงดังตัวอย่าง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162" y="2670809"/>
            <a:ext cx="1562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921668" y="2671464"/>
            <a:ext cx="21435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จงหาผลลัพธ์ต่อไปนี้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063" y="2954778"/>
            <a:ext cx="1990725" cy="354330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0596478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2950" y="1255535"/>
            <a:ext cx="862752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ใน</a:t>
            </a:r>
            <a:r>
              <a:rPr lang="th-TH" sz="3600" b="1" dirty="0"/>
              <a:t>การคูณเลขระบบใดๆ </a:t>
            </a:r>
            <a:r>
              <a:rPr lang="th-TH" dirty="0"/>
              <a:t>ก็ตาม หมายความว่าเป็นการบวกเลข</a:t>
            </a:r>
          </a:p>
          <a:p>
            <a:r>
              <a:rPr lang="th-TH" dirty="0"/>
              <a:t>จำนวนนั้น ด้วยตัวมันเองเป็นจำนวนกี่ครั้งตามค่าตัวคูณนั้น เช่น จำนวนเลข 8</a:t>
            </a:r>
            <a:r>
              <a:rPr lang="en-US" dirty="0"/>
              <a:t>x5 </a:t>
            </a:r>
            <a:r>
              <a:rPr lang="th-TH" dirty="0"/>
              <a:t>หมายความว่า จำนวนเลข 8 บวกด้วยตัวมันเอง 5 ครั้ง คือ 8+8+8+8+8=40 </a:t>
            </a:r>
          </a:p>
          <a:p>
            <a:r>
              <a:rPr lang="th-TH" b="1" dirty="0"/>
              <a:t>สำหรับการคูณเลขฐานสอง</a:t>
            </a:r>
            <a:r>
              <a:rPr lang="th-TH" dirty="0"/>
              <a:t> มีหลักการดำเนินการเช่นเดียวกับเลขฐานสิบคือ </a:t>
            </a:r>
          </a:p>
          <a:p>
            <a:r>
              <a:rPr lang="th-TH" dirty="0"/>
              <a:t>เมื่อทำการคูณเลขฐานสอง ด้วยตัวเองที่เป็น 1 ก็จะได้ผลคูณเท่ากับตัวตั้งที่ทำการคูณนั้น ถ้าตัวคูณเป็น 0 ผลคูณ ก็จะได้เป็น 0 เช่นกัน เมื่อได้ทำการคูณ ตัวตั้งด้วยตัวคูณทุกตำแหน่งแล้วให้ทำการบวกโดยใช้กฎการบวกเลขฐานสองตามที่กล่าวมาแล้ว ทุกประการ การคูณจึงมีหลักเกณฑ์ดังนี้ </a:t>
            </a:r>
          </a:p>
        </p:txBody>
      </p:sp>
      <p:sp>
        <p:nvSpPr>
          <p:cNvPr id="5" name="Rectangle 4"/>
          <p:cNvSpPr/>
          <p:nvPr/>
        </p:nvSpPr>
        <p:spPr>
          <a:xfrm>
            <a:off x="2123570" y="33265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  <p:sp>
        <p:nvSpPr>
          <p:cNvPr id="6" name="Rectangle 5"/>
          <p:cNvSpPr/>
          <p:nvPr/>
        </p:nvSpPr>
        <p:spPr>
          <a:xfrm>
            <a:off x="3802477" y="4437112"/>
            <a:ext cx="1179004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1 </a:t>
            </a:r>
            <a:r>
              <a:rPr lang="en-US" dirty="0"/>
              <a:t>x</a:t>
            </a:r>
            <a:r>
              <a:rPr lang="th-TH" dirty="0"/>
              <a:t> 1 = 1 </a:t>
            </a:r>
          </a:p>
          <a:p>
            <a:r>
              <a:rPr lang="th-TH" dirty="0"/>
              <a:t>1 </a:t>
            </a:r>
            <a:r>
              <a:rPr lang="en-US" dirty="0"/>
              <a:t>x</a:t>
            </a:r>
            <a:r>
              <a:rPr lang="th-TH" dirty="0"/>
              <a:t> 0 = 0 </a:t>
            </a:r>
          </a:p>
          <a:p>
            <a:r>
              <a:rPr lang="th-TH" dirty="0"/>
              <a:t>0 </a:t>
            </a:r>
            <a:r>
              <a:rPr lang="en-US" dirty="0"/>
              <a:t>x</a:t>
            </a:r>
            <a:r>
              <a:rPr lang="th-TH" dirty="0"/>
              <a:t> 1 = 0 </a:t>
            </a:r>
          </a:p>
          <a:p>
            <a:r>
              <a:rPr lang="th-TH" dirty="0"/>
              <a:t>0 </a:t>
            </a:r>
            <a:r>
              <a:rPr lang="en-US" dirty="0"/>
              <a:t>x</a:t>
            </a:r>
            <a:r>
              <a:rPr lang="th-TH" dirty="0"/>
              <a:t> 0 = 0 </a:t>
            </a:r>
          </a:p>
        </p:txBody>
      </p:sp>
    </p:spTree>
    <p:extLst>
      <p:ext uri="{BB962C8B-B14F-4D97-AF65-F5344CB8AC3E}">
        <p14:creationId xmlns:p14="http://schemas.microsoft.com/office/powerpoint/2010/main" val="87778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23570" y="33265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  <p:sp>
        <p:nvSpPr>
          <p:cNvPr id="6" name="Rectangle 5"/>
          <p:cNvSpPr/>
          <p:nvPr/>
        </p:nvSpPr>
        <p:spPr>
          <a:xfrm>
            <a:off x="323528" y="1124744"/>
            <a:ext cx="1179004" cy="181588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1 </a:t>
            </a:r>
            <a:r>
              <a:rPr lang="en-US" dirty="0"/>
              <a:t>x</a:t>
            </a:r>
            <a:r>
              <a:rPr lang="th-TH" dirty="0"/>
              <a:t> 1 = 1 </a:t>
            </a:r>
          </a:p>
          <a:p>
            <a:r>
              <a:rPr lang="th-TH" dirty="0"/>
              <a:t>1 </a:t>
            </a:r>
            <a:r>
              <a:rPr lang="en-US" dirty="0"/>
              <a:t>x</a:t>
            </a:r>
            <a:r>
              <a:rPr lang="th-TH" dirty="0"/>
              <a:t> 0 = 0 </a:t>
            </a:r>
          </a:p>
          <a:p>
            <a:r>
              <a:rPr lang="th-TH" dirty="0"/>
              <a:t>0 </a:t>
            </a:r>
            <a:r>
              <a:rPr lang="en-US" dirty="0"/>
              <a:t>x</a:t>
            </a:r>
            <a:r>
              <a:rPr lang="th-TH" dirty="0"/>
              <a:t> 1 = 0 </a:t>
            </a:r>
          </a:p>
          <a:p>
            <a:r>
              <a:rPr lang="th-TH" dirty="0"/>
              <a:t>0 </a:t>
            </a:r>
            <a:r>
              <a:rPr lang="en-US" dirty="0"/>
              <a:t>x</a:t>
            </a:r>
            <a:r>
              <a:rPr lang="th-TH" dirty="0"/>
              <a:t> 0 = 0 </a:t>
            </a:r>
          </a:p>
        </p:txBody>
      </p:sp>
      <p:sp>
        <p:nvSpPr>
          <p:cNvPr id="2" name="Rectangle 1"/>
          <p:cNvSpPr/>
          <p:nvPr/>
        </p:nvSpPr>
        <p:spPr>
          <a:xfrm>
            <a:off x="1907704" y="1340768"/>
            <a:ext cx="3134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/>
              <a:t>การคูณเลขฐานสองต่อไปนี้ </a:t>
            </a:r>
            <a:endParaRPr lang="th-TH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356" y="3501008"/>
            <a:ext cx="4152900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8322" y="1863987"/>
            <a:ext cx="257175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5771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004923"/>
            <a:ext cx="88924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การหารเลขฐานสอง </a:t>
            </a:r>
            <a:endParaRPr lang="th-TH" dirty="0"/>
          </a:p>
          <a:p>
            <a:r>
              <a:rPr lang="th-TH" dirty="0"/>
              <a:t>ในการหารเลขระบบใดๆ ก็ตาม เป็นการกระทำที่ตรงกันข้ามกับการคูณ คือเป็นการหาจำนวนครั้งที่นำตัวเลขจำนวนนั้นไปลบออกจากเลขจำนวนหนึ่งจนกระทั่งเหลือเศษ 0 หรืออาจเป็นจำนวนหนึ่ง ที่มีค่าน้อยกว่า 3 เกณฑ์การหารเลขฐานสองสรุปได้ดังต่อไปนี้ </a:t>
            </a:r>
          </a:p>
        </p:txBody>
      </p:sp>
      <p:sp>
        <p:nvSpPr>
          <p:cNvPr id="3" name="Rectangle 2"/>
          <p:cNvSpPr/>
          <p:nvPr/>
        </p:nvSpPr>
        <p:spPr>
          <a:xfrm>
            <a:off x="2123570" y="33265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  <p:sp>
        <p:nvSpPr>
          <p:cNvPr id="4" name="Rectangle 3"/>
          <p:cNvSpPr/>
          <p:nvPr/>
        </p:nvSpPr>
        <p:spPr>
          <a:xfrm>
            <a:off x="611402" y="2820805"/>
            <a:ext cx="1512168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0 </a:t>
            </a:r>
            <a:r>
              <a:rPr lang="en-US" dirty="0"/>
              <a:t>%</a:t>
            </a:r>
            <a:r>
              <a:rPr lang="th-TH" dirty="0"/>
              <a:t> 1 = 0 </a:t>
            </a:r>
          </a:p>
          <a:p>
            <a:r>
              <a:rPr lang="th-TH" dirty="0"/>
              <a:t>1 </a:t>
            </a:r>
            <a:r>
              <a:rPr lang="en-US" dirty="0"/>
              <a:t>% </a:t>
            </a:r>
            <a:r>
              <a:rPr lang="th-TH" dirty="0"/>
              <a:t>1 = 1 </a:t>
            </a:r>
          </a:p>
        </p:txBody>
      </p:sp>
      <p:sp>
        <p:nvSpPr>
          <p:cNvPr id="6" name="Rectangle 5"/>
          <p:cNvSpPr/>
          <p:nvPr/>
        </p:nvSpPr>
        <p:spPr>
          <a:xfrm>
            <a:off x="3563888" y="4254287"/>
            <a:ext cx="131638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th-TH" b="1" dirty="0"/>
              <a:t>ตอบ </a:t>
            </a:r>
            <a:r>
              <a:rPr lang="th-TH" dirty="0"/>
              <a:t>(11)</a:t>
            </a:r>
            <a:r>
              <a:rPr lang="th-TH" baseline="30000" dirty="0"/>
              <a:t>2 </a:t>
            </a:r>
            <a:endParaRPr lang="th-TH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5946" y="2789011"/>
            <a:ext cx="3247295" cy="3815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20336" y="6109563"/>
            <a:ext cx="947695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dirty="0">
                <a:hlinkClick r:id="rId3"/>
              </a:rPr>
              <a:t>การหาร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7985415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1340768"/>
            <a:ext cx="197522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000" b="1" dirty="0"/>
              <a:t>1001</a:t>
            </a:r>
            <a:r>
              <a:rPr lang="th-TH" sz="4000" b="1" baseline="-16000" dirty="0"/>
              <a:t>2</a:t>
            </a:r>
            <a:r>
              <a:rPr lang="th-TH" sz="4000" b="1" dirty="0"/>
              <a:t> ÷ 11</a:t>
            </a:r>
            <a:r>
              <a:rPr lang="th-TH" sz="4000" b="1" baseline="-14000" dirty="0"/>
              <a:t>2</a:t>
            </a:r>
          </a:p>
        </p:txBody>
      </p:sp>
      <p:sp>
        <p:nvSpPr>
          <p:cNvPr id="3" name="Rectangle 2"/>
          <p:cNvSpPr/>
          <p:nvPr/>
        </p:nvSpPr>
        <p:spPr>
          <a:xfrm>
            <a:off x="2123570" y="332656"/>
            <a:ext cx="453681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การคูณและการหารเลขฐานสอง</a:t>
            </a:r>
            <a:endParaRPr lang="th-TH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340768"/>
            <a:ext cx="5184030" cy="449810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631970" y="3619953"/>
            <a:ext cx="1512168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0 </a:t>
            </a:r>
            <a:r>
              <a:rPr lang="en-US" dirty="0"/>
              <a:t>%</a:t>
            </a:r>
            <a:r>
              <a:rPr lang="th-TH" dirty="0"/>
              <a:t> 1 = 0 </a:t>
            </a:r>
          </a:p>
          <a:p>
            <a:r>
              <a:rPr lang="th-TH" dirty="0"/>
              <a:t>1 </a:t>
            </a:r>
            <a:r>
              <a:rPr lang="en-US" dirty="0"/>
              <a:t>% </a:t>
            </a:r>
            <a:r>
              <a:rPr lang="th-TH" dirty="0"/>
              <a:t>1 = 1 </a:t>
            </a:r>
          </a:p>
        </p:txBody>
      </p:sp>
    </p:spTree>
    <p:extLst>
      <p:ext uri="{BB962C8B-B14F-4D97-AF65-F5344CB8AC3E}">
        <p14:creationId xmlns:p14="http://schemas.microsoft.com/office/powerpoint/2010/main" val="17985415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9832" y="2276872"/>
            <a:ext cx="3240360" cy="110799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6600" dirty="0"/>
              <a:t>เช็คชื่อ</a:t>
            </a:r>
          </a:p>
        </p:txBody>
      </p:sp>
    </p:spTree>
    <p:extLst>
      <p:ext uri="{BB962C8B-B14F-4D97-AF65-F5344CB8AC3E}">
        <p14:creationId xmlns:p14="http://schemas.microsoft.com/office/powerpoint/2010/main" val="1798541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1726</TotalTime>
  <Words>1392</Words>
  <Application>Microsoft Office PowerPoint</Application>
  <PresentationFormat>On-screen Show (4:3)</PresentationFormat>
  <Paragraphs>158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305</cp:revision>
  <dcterms:created xsi:type="dcterms:W3CDTF">2021-07-04T04:15:50Z</dcterms:created>
  <dcterms:modified xsi:type="dcterms:W3CDTF">2026-07-26T02:04:26Z</dcterms:modified>
</cp:coreProperties>
</file>