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53" r:id="rId3"/>
    <p:sldId id="354" r:id="rId4"/>
    <p:sldId id="355" r:id="rId5"/>
    <p:sldId id="356" r:id="rId6"/>
    <p:sldId id="357" r:id="rId7"/>
    <p:sldId id="361" r:id="rId8"/>
    <p:sldId id="362" r:id="rId9"/>
    <p:sldId id="347" r:id="rId10"/>
    <p:sldId id="350" r:id="rId11"/>
    <p:sldId id="351" r:id="rId12"/>
    <p:sldId id="352" r:id="rId13"/>
    <p:sldId id="349" r:id="rId14"/>
    <p:sldId id="371" r:id="rId15"/>
    <p:sldId id="372" r:id="rId16"/>
    <p:sldId id="373" r:id="rId17"/>
    <p:sldId id="374" r:id="rId18"/>
    <p:sldId id="360" r:id="rId19"/>
    <p:sldId id="363" r:id="rId20"/>
    <p:sldId id="370" r:id="rId21"/>
    <p:sldId id="365" r:id="rId22"/>
    <p:sldId id="366" r:id="rId23"/>
    <p:sldId id="367" r:id="rId2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24/07/69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80636" y="3392460"/>
            <a:ext cx="5982728" cy="76944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 err="1"/>
              <a:t>ดิจิทัล</a:t>
            </a:r>
            <a:r>
              <a:rPr lang="th-TH" sz="4400" b="1" dirty="0"/>
              <a:t>สำหรับเทคโนโลยีสารสนเทศ</a:t>
            </a:r>
          </a:p>
        </p:txBody>
      </p:sp>
      <p:sp>
        <p:nvSpPr>
          <p:cNvPr id="5" name="Rectangle 4"/>
          <p:cNvSpPr/>
          <p:nvPr/>
        </p:nvSpPr>
        <p:spPr>
          <a:xfrm>
            <a:off x="2835188" y="2707712"/>
            <a:ext cx="296094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ITQ1001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580636" y="4139729"/>
            <a:ext cx="598272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Digital for Information Technology	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251520" y="1052736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เนื่องจากเลขฐานสองเป็นพื้นฐานสำคัญของระบบดิจิตอลจึงขอกล่าวถึงวิธีการคำนวณหาค่าการบวก การลบ การคูณ และการหาร เลขฐานสอง ซึ่งมีวิธีการดังต่อไปนี้</a:t>
            </a:r>
          </a:p>
        </p:txBody>
      </p:sp>
      <p:sp>
        <p:nvSpPr>
          <p:cNvPr id="4" name="Rectangle 3"/>
          <p:cNvSpPr/>
          <p:nvPr/>
        </p:nvSpPr>
        <p:spPr>
          <a:xfrm>
            <a:off x="311974" y="1949476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51912" y="2636912"/>
            <a:ext cx="56162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การบวกและการลบเลขฐานสองมีวิธีการเหมือนกับการบวกลบเลขฐานสิบที่เราคุ้นเคย</a:t>
            </a:r>
            <a:r>
              <a:rPr lang="th-TH" b="1" dirty="0"/>
              <a:t>เพียงต่างกันที่การยืม </a:t>
            </a:r>
          </a:p>
          <a:p>
            <a:endParaRPr lang="th-TH" dirty="0"/>
          </a:p>
          <a:p>
            <a:r>
              <a:rPr lang="th-TH" dirty="0"/>
              <a:t>เลขฐานสิบค่าของการยืมจะได้ครั้งละสิบ แต่ถ้าเป็น</a:t>
            </a:r>
          </a:p>
          <a:p>
            <a:endParaRPr lang="th-TH" dirty="0"/>
          </a:p>
          <a:p>
            <a:r>
              <a:rPr lang="th-TH" b="1" dirty="0"/>
              <a:t>เลขฐานสองค่าของการยืมก็จะได้ครั้งละสอง</a:t>
            </a:r>
            <a:r>
              <a:rPr lang="th-TH" dirty="0"/>
              <a:t> ซึ่งมีหลักเกณฑ์สรุปดังตารางดังนี้</a:t>
            </a:r>
          </a:p>
        </p:txBody>
      </p:sp>
      <p:sp>
        <p:nvSpPr>
          <p:cNvPr id="6" name="Rectangle 5"/>
          <p:cNvSpPr/>
          <p:nvPr/>
        </p:nvSpPr>
        <p:spPr>
          <a:xfrm>
            <a:off x="6539051" y="2092023"/>
            <a:ext cx="2159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การบวกเลขฐานสอง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36912"/>
            <a:ext cx="2781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5468848" y="4353287"/>
            <a:ext cx="432048" cy="153774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580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31937"/>
            <a:ext cx="2781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958" y="953636"/>
            <a:ext cx="62464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การบวกเลขฐานสอง 1+1 เท่ากับ 2 ของเลขฐานสิบ </a:t>
            </a:r>
          </a:p>
          <a:p>
            <a:r>
              <a:rPr lang="th-TH" dirty="0"/>
              <a:t>แต่</a:t>
            </a:r>
            <a:r>
              <a:rPr lang="th-TH" b="1" u="sng" dirty="0"/>
              <a:t>เท่ากับ 10 ของเลขฐานสอง</a:t>
            </a:r>
          </a:p>
          <a:p>
            <a:endParaRPr lang="th-TH" dirty="0"/>
          </a:p>
          <a:p>
            <a:r>
              <a:rPr lang="th-TH" dirty="0"/>
              <a:t>เราจึงได้ผลลัพธ์เป็น 0 แล้วทด 1 เพื่อนำไปบวกกับหลักถัดไป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" y="2924944"/>
            <a:ext cx="61817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554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5" name="Rectangle 4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18" y="3861048"/>
            <a:ext cx="763104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2102" y="1799238"/>
            <a:ext cx="2795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จงบวกเลขฐานสองต่อไปนี้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174307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26" y="707286"/>
            <a:ext cx="2303938" cy="315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79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50" y="1894751"/>
            <a:ext cx="18002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49" y="2420888"/>
            <a:ext cx="5486042" cy="156915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523" y="4137104"/>
            <a:ext cx="25717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927971"/>
            <a:ext cx="2426782" cy="182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18" y="4497966"/>
            <a:ext cx="4594732" cy="230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58" y="707286"/>
            <a:ext cx="2303938" cy="315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8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2" y="1647964"/>
            <a:ext cx="569038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55" y="2564905"/>
            <a:ext cx="3093249" cy="205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58" y="4849990"/>
            <a:ext cx="6368375" cy="81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47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2" name="Rectangle 1"/>
          <p:cNvSpPr/>
          <p:nvPr/>
        </p:nvSpPr>
        <p:spPr>
          <a:xfrm>
            <a:off x="179512" y="903297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การลบเลขฐานสอง </a:t>
            </a:r>
          </a:p>
          <a:p>
            <a:r>
              <a:rPr lang="th-TH" sz="3200" b="1" dirty="0"/>
              <a:t>(</a:t>
            </a:r>
            <a:r>
              <a:rPr lang="en-US" sz="2400" dirty="0"/>
              <a:t>Binary subtraction)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817823" y="968454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1" y="2040731"/>
            <a:ext cx="57255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 0 – 1 ตัวตั้งมีค่าน้อยกว่าตัวลบ จึงต้องไปยืมหลักหน้ามา 1  ในการยืมแต่ละครั้งของเลขฐานสองมีค่าเท่ากับ 2 เมื่อนำมาลบกับตัวลบคือ 1 จึงได้ผลลัพธ์เป็น 1และอย่าลืมหักหลักที่ถูกยืมออกอีก 1 ด้วย แสดงดังตัวอย่าง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26" y="2924944"/>
            <a:ext cx="263842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05064"/>
            <a:ext cx="2667000" cy="22002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58946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2" name="Rectangle 1"/>
          <p:cNvSpPr/>
          <p:nvPr/>
        </p:nvSpPr>
        <p:spPr>
          <a:xfrm>
            <a:off x="179512" y="903297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การลบเลขฐานสอง </a:t>
            </a:r>
          </a:p>
          <a:p>
            <a:r>
              <a:rPr lang="th-TH" sz="3200" b="1" dirty="0"/>
              <a:t>(</a:t>
            </a:r>
            <a:r>
              <a:rPr lang="en-US" sz="2400" dirty="0"/>
              <a:t>Binary subtraction)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817823" y="968454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1980515"/>
            <a:ext cx="60486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 0 – 1 ตัวตั้งมีค่าน้อยกว่าตัวลบ จึงต้องไปยืมหลักหน้ามา 1  ในการยืมแต่ละครั้งของเลขฐานสองมีค่าเท่ากับ 2 เมื่อนำมาลบกับตัวลบคือ 1 จึงได้ผลลัพธ์เป็น 1และอย่าลืมหักหลักที่ถูกยืมออกอีก 1 ด้วย แสดงดังตัวอย่าง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40968"/>
            <a:ext cx="263842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570" y="3933056"/>
            <a:ext cx="2977250" cy="24589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0418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2" name="Rectangle 1"/>
          <p:cNvSpPr/>
          <p:nvPr/>
        </p:nvSpPr>
        <p:spPr>
          <a:xfrm>
            <a:off x="179512" y="903297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การลบเลขฐานสอง </a:t>
            </a:r>
          </a:p>
          <a:p>
            <a:r>
              <a:rPr lang="th-TH" sz="3200" b="1" dirty="0"/>
              <a:t>(</a:t>
            </a:r>
            <a:r>
              <a:rPr lang="en-US" sz="2400" dirty="0"/>
              <a:t>Binary subtraction)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30838" y="1939528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5400" y="990004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262102" y="2996952"/>
            <a:ext cx="869427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กรณีตัวตั้งน้อยกว่าตัวลบ การลบกันก็ต้องมีการยืมหลักที่มีค่ามากกว่ามา 1 </a:t>
            </a:r>
          </a:p>
          <a:p>
            <a:r>
              <a:rPr lang="th-TH" dirty="0"/>
              <a:t>เพื่อให้เป็น 10 แล้วจึงนำไปลบ 1 ได้ผลลัพธ์ คือ 1 และหลักมากกว่าที่ถูกยืมมาจะเหลือ 0 แต่ถ้าหลักที่มากกว่าเป็น 0 ต้องยืมหลักถัดไปเรื่อย ๆ โดยตัวที่ถูกยืมต่อไปจะมีค่าเหลือ 1 โดยหลักที่ยืมเป็นตัวสุดท้ายจะมีค่าเป็น 10 </a:t>
            </a:r>
          </a:p>
        </p:txBody>
      </p:sp>
    </p:spTree>
    <p:extLst>
      <p:ext uri="{BB962C8B-B14F-4D97-AF65-F5344CB8AC3E}">
        <p14:creationId xmlns:p14="http://schemas.microsoft.com/office/powerpoint/2010/main" val="415125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822" y="160135"/>
            <a:ext cx="3068469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การคำนวณเลขฐานสอง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179511" y="903297"/>
            <a:ext cx="4960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การลบเลขฐานสอง (</a:t>
            </a:r>
            <a:r>
              <a:rPr lang="en-US" sz="2000" dirty="0"/>
              <a:t>Binary subtraction)</a:t>
            </a:r>
            <a:r>
              <a:rPr lang="en-US" sz="2400" b="1" dirty="0"/>
              <a:t> </a:t>
            </a:r>
            <a:endParaRPr lang="th-TH" sz="2400" dirty="0"/>
          </a:p>
        </p:txBody>
      </p:sp>
      <p:sp>
        <p:nvSpPr>
          <p:cNvPr id="3" name="Rectangle 2"/>
          <p:cNvSpPr/>
          <p:nvPr/>
        </p:nvSpPr>
        <p:spPr>
          <a:xfrm>
            <a:off x="219830" y="1426517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9821" y="10251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9" name="Rectangle 8"/>
          <p:cNvSpPr/>
          <p:nvPr/>
        </p:nvSpPr>
        <p:spPr>
          <a:xfrm>
            <a:off x="230838" y="1936610"/>
            <a:ext cx="853637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ในการยืมค่าตัวเลขในเลขฐานสองจะทำให้ตัวเลขที่ถูกยืมลดค่าลง 1 แล้วตัวเลขนั้นจะกลาย เป็น 0 ไป ถ้าตัวเลขที่ถูกยืมถัดไปมีค่าเป็น 0 ให้ยืมในหลักถัดไปเรื่อยๆ จนกระทั่งมีเลข 1 เมื่อทำการยืมค่ามาแล้ว เลข 1 ในคอลัมน์นั้นก็จะกลายเป็น 0 ไป ส่วนเลข 0 ในคอลัมน์ซึ่งไม่สามารถยืมได้นั้นก็จะกลายเป็น 1 ดังตัวอย่างต่อไปนี้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4314825" cy="28194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198740"/>
            <a:ext cx="13144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7456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822" y="160135"/>
            <a:ext cx="3068469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การคำนวณเลขฐานสอง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179511" y="903297"/>
            <a:ext cx="4960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การลบเลขฐานสอง (</a:t>
            </a:r>
            <a:r>
              <a:rPr lang="en-US" sz="2000" dirty="0"/>
              <a:t>Binary subtraction)</a:t>
            </a:r>
            <a:r>
              <a:rPr lang="en-US" sz="2400" b="1" dirty="0"/>
              <a:t> </a:t>
            </a:r>
            <a:endParaRPr lang="th-TH" sz="2400" dirty="0"/>
          </a:p>
        </p:txBody>
      </p:sp>
      <p:sp>
        <p:nvSpPr>
          <p:cNvPr id="3" name="Rectangle 2"/>
          <p:cNvSpPr/>
          <p:nvPr/>
        </p:nvSpPr>
        <p:spPr>
          <a:xfrm>
            <a:off x="219830" y="1426517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9821" y="10251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822" y="1949737"/>
            <a:ext cx="3081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การลบเลขฐานสองต่อไปนี้ </a:t>
            </a:r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78" y="2472957"/>
            <a:ext cx="6930766" cy="281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35" y="3875643"/>
            <a:ext cx="1676400" cy="5810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9" y="5315053"/>
            <a:ext cx="9036496" cy="123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22841" y="2060848"/>
            <a:ext cx="1576072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baseline="42000" dirty="0"/>
              <a:t>-1</a:t>
            </a:r>
            <a:r>
              <a:rPr lang="en-US" dirty="0"/>
              <a:t> = 0.5</a:t>
            </a:r>
          </a:p>
          <a:p>
            <a:r>
              <a:rPr lang="en-US" dirty="0"/>
              <a:t>2</a:t>
            </a:r>
            <a:r>
              <a:rPr lang="en-US" baseline="42000" dirty="0"/>
              <a:t>-2</a:t>
            </a:r>
            <a:r>
              <a:rPr lang="en-US" dirty="0"/>
              <a:t> = 0.25</a:t>
            </a:r>
          </a:p>
          <a:p>
            <a:r>
              <a:rPr lang="en-US" dirty="0"/>
              <a:t>       =0.75</a:t>
            </a:r>
            <a:endParaRPr lang="th-TH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635896" y="2211347"/>
            <a:ext cx="3312368" cy="10016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995936" y="2712161"/>
            <a:ext cx="2952328" cy="6448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740366" y="223012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28359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822" y="160135"/>
            <a:ext cx="3068469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การคำนวณเลขฐานสอง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179511" y="903297"/>
            <a:ext cx="4960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การลบเลขฐานสอง (</a:t>
            </a:r>
            <a:r>
              <a:rPr lang="en-US" sz="2000" dirty="0"/>
              <a:t>Binary subtraction)</a:t>
            </a:r>
            <a:r>
              <a:rPr lang="en-US" sz="2400" b="1" dirty="0"/>
              <a:t> </a:t>
            </a:r>
            <a:endParaRPr lang="th-TH" sz="2400" dirty="0"/>
          </a:p>
        </p:txBody>
      </p:sp>
      <p:sp>
        <p:nvSpPr>
          <p:cNvPr id="3" name="Rectangle 2"/>
          <p:cNvSpPr/>
          <p:nvPr/>
        </p:nvSpPr>
        <p:spPr>
          <a:xfrm>
            <a:off x="219830" y="1426517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9821" y="10251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822" y="1949737"/>
            <a:ext cx="3081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การลบเลขฐานสองต่อไปนี้ </a:t>
            </a:r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39" y="2491605"/>
            <a:ext cx="55721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468" y="5374312"/>
            <a:ext cx="1666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9" y="5755312"/>
            <a:ext cx="9036496" cy="123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684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93922"/>
            <a:ext cx="35623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32072"/>
            <a:ext cx="559886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15723" y="326930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968701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859875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 การคูณเลขฐานสอง</a:t>
            </a:r>
            <a:endParaRPr lang="th-TH" dirty="0"/>
          </a:p>
          <a:p>
            <a:r>
              <a:rPr lang="th-TH" dirty="0"/>
              <a:t>       </a:t>
            </a:r>
            <a:r>
              <a:rPr lang="th-TH" b="1" dirty="0"/>
              <a:t>ระบบเลขฐานสอง</a:t>
            </a:r>
            <a:r>
              <a:rPr lang="th-TH" dirty="0"/>
              <a:t>มีตัวเลขเพียงสองตัวคือ  0  กับ   1</a:t>
            </a:r>
          </a:p>
          <a:p>
            <a:r>
              <a:rPr lang="th-TH" dirty="0"/>
              <a:t>      การคูณในระบบเลขฐานสอง เราสามารถกระทำได้ในลักษณะเช่นเดียวกับการคูณเลขฐานสิบซึ่ง ก็คือ</a:t>
            </a:r>
          </a:p>
          <a:p>
            <a:r>
              <a:rPr lang="th-TH" dirty="0"/>
              <a:t>ทำการตั้งหลักของการคูณให้ตรงกัน โดยเริ่มจากบิต หรือหลักตัวเลขทางขวามือสุก่อน  </a:t>
            </a:r>
            <a:br>
              <a:rPr lang="th-TH" dirty="0"/>
            </a:br>
            <a:r>
              <a:rPr lang="th-TH" dirty="0"/>
              <a:t>เมื่อได้  ทำการคูณตัว  ตั้งด้วยตัวคูณทุกตำแหน่งแล้ว  ก็ให้ทำการบวกโดยใช้กฎการบวกเลขฐานสองตามปกติทุกประการ การคูณจึงมีหลักเกณฑ์ดังนี้</a:t>
            </a:r>
          </a:p>
          <a:p>
            <a:r>
              <a:rPr lang="th-TH" dirty="0"/>
              <a:t>		1 × 1 = 1</a:t>
            </a:r>
          </a:p>
          <a:p>
            <a:r>
              <a:rPr lang="th-TH" dirty="0"/>
              <a:t>		1 × 0 = 0</a:t>
            </a:r>
          </a:p>
          <a:p>
            <a:r>
              <a:rPr lang="th-TH" dirty="0"/>
              <a:t>		0 × 1 = 0</a:t>
            </a:r>
          </a:p>
          <a:p>
            <a:r>
              <a:rPr lang="th-TH" dirty="0"/>
              <a:t>		0 × 0 = 0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567498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799837"/>
            <a:ext cx="763284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  จงคูณเลขฐานสองต่อไปนี้</a:t>
            </a:r>
          </a:p>
          <a:p>
            <a:r>
              <a:rPr lang="th-TH" dirty="0"/>
              <a:t>                     </a:t>
            </a:r>
            <a:r>
              <a:rPr lang="th-TH" sz="3600" dirty="0"/>
              <a:t>   </a:t>
            </a:r>
            <a:r>
              <a:rPr lang="th-TH" sz="3600" b="1" dirty="0"/>
              <a:t>(1100)</a:t>
            </a:r>
            <a:r>
              <a:rPr lang="th-TH" sz="3600" b="1" baseline="-12000" dirty="0"/>
              <a:t>2</a:t>
            </a:r>
            <a:r>
              <a:rPr lang="th-TH" sz="3600" b="1" dirty="0"/>
              <a:t> </a:t>
            </a:r>
            <a:r>
              <a:rPr lang="en-US" sz="3600" dirty="0"/>
              <a:t>x  (101)</a:t>
            </a:r>
            <a:r>
              <a:rPr lang="en-US" sz="3600" baseline="-8000" dirty="0"/>
              <a:t>2</a:t>
            </a:r>
            <a:r>
              <a:rPr lang="en-US" sz="3600" dirty="0"/>
              <a:t>  =  (............)2</a:t>
            </a:r>
          </a:p>
          <a:p>
            <a:r>
              <a:rPr lang="en-US" dirty="0"/>
              <a:t>              </a:t>
            </a:r>
            <a:r>
              <a:rPr lang="th-TH" dirty="0"/>
              <a:t>วิธีทำ                 1100</a:t>
            </a:r>
          </a:p>
          <a:p>
            <a:r>
              <a:rPr lang="th-TH" dirty="0"/>
              <a:t>                                </a:t>
            </a:r>
            <a:r>
              <a:rPr lang="en-US" dirty="0"/>
              <a:t>x      101</a:t>
            </a:r>
          </a:p>
          <a:p>
            <a:r>
              <a:rPr lang="en-US" dirty="0"/>
              <a:t>                                      1100</a:t>
            </a:r>
          </a:p>
          <a:p>
            <a:r>
              <a:rPr lang="en-US" dirty="0"/>
              <a:t>                                    0000         +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                                 1100</a:t>
            </a:r>
          </a:p>
          <a:p>
            <a:r>
              <a:rPr lang="en-US" dirty="0"/>
              <a:t>                                  111100</a:t>
            </a:r>
          </a:p>
          <a:p>
            <a:r>
              <a:rPr lang="en-US" dirty="0"/>
              <a:t>                 </a:t>
            </a:r>
            <a:r>
              <a:rPr lang="th-TH" dirty="0"/>
              <a:t>ดังนั้น </a:t>
            </a:r>
            <a:r>
              <a:rPr lang="th-TH" sz="3600" b="1" dirty="0"/>
              <a:t> (1100)</a:t>
            </a:r>
            <a:r>
              <a:rPr lang="th-TH" sz="3600" b="1" baseline="-8000" dirty="0"/>
              <a:t>2</a:t>
            </a:r>
            <a:r>
              <a:rPr lang="th-TH" sz="3600" b="1" dirty="0"/>
              <a:t> </a:t>
            </a:r>
            <a:r>
              <a:rPr lang="th-TH" dirty="0"/>
              <a:t> </a:t>
            </a:r>
            <a:r>
              <a:rPr lang="en-US" dirty="0"/>
              <a:t>x  (101)</a:t>
            </a:r>
            <a:r>
              <a:rPr lang="en-US" baseline="-16000" dirty="0"/>
              <a:t>2</a:t>
            </a:r>
            <a:r>
              <a:rPr lang="en-US" dirty="0"/>
              <a:t>  =  (111100)</a:t>
            </a:r>
            <a:r>
              <a:rPr lang="en-US" baseline="-14000" dirty="0"/>
              <a:t>2</a:t>
            </a:r>
          </a:p>
          <a:p>
            <a:r>
              <a:rPr lang="en-US" dirty="0"/>
              <a:t>             </a:t>
            </a:r>
            <a:r>
              <a:rPr lang="en-US" sz="3600" b="1" dirty="0"/>
              <a:t>    </a:t>
            </a:r>
            <a:r>
              <a:rPr lang="th-TH" sz="3600" b="1" u="sng" dirty="0"/>
              <a:t>ตอบ</a:t>
            </a:r>
            <a:r>
              <a:rPr lang="th-TH" sz="3600" b="1" dirty="0"/>
              <a:t>   (111100)</a:t>
            </a:r>
            <a:r>
              <a:rPr lang="th-TH" sz="3600" b="1" baseline="-18000" dirty="0"/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0336" y="2262356"/>
            <a:ext cx="1140056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/>
              <a:t>1 × 1 = 1</a:t>
            </a:r>
          </a:p>
          <a:p>
            <a:r>
              <a:rPr lang="th-TH" dirty="0"/>
              <a:t>1 × 0 = 0</a:t>
            </a:r>
          </a:p>
          <a:p>
            <a:r>
              <a:rPr lang="th-TH" dirty="0"/>
              <a:t>0 × 1 = 0</a:t>
            </a:r>
          </a:p>
          <a:p>
            <a:r>
              <a:rPr lang="th-TH" dirty="0"/>
              <a:t>0 × 0 = 0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2130269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669" y="877213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 จงคูณเลขฐานสองต่อไปนี้</a:t>
            </a:r>
          </a:p>
          <a:p>
            <a:r>
              <a:rPr lang="th-TH" dirty="0"/>
              <a:t>                           (1101.101)</a:t>
            </a:r>
            <a:r>
              <a:rPr lang="th-TH" baseline="-12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(.............)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    </a:t>
            </a:r>
            <a:r>
              <a:rPr lang="th-TH" dirty="0"/>
              <a:t>วิธีทำ                             1101101</a:t>
            </a:r>
          </a:p>
          <a:p>
            <a:r>
              <a:rPr lang="th-TH" dirty="0"/>
              <a:t>                                              </a:t>
            </a:r>
            <a:r>
              <a:rPr lang="en-US" dirty="0"/>
              <a:t>x             111</a:t>
            </a:r>
          </a:p>
          <a:p>
            <a:r>
              <a:rPr lang="en-US" dirty="0"/>
              <a:t>                                                      1101111</a:t>
            </a:r>
          </a:p>
          <a:p>
            <a:r>
              <a:rPr lang="en-US" dirty="0"/>
              <a:t>                                                    1101111            +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                                                 1101111</a:t>
            </a:r>
          </a:p>
          <a:p>
            <a:r>
              <a:rPr lang="en-US" dirty="0"/>
              <a:t>                                                1100001001</a:t>
            </a:r>
          </a:p>
          <a:p>
            <a:r>
              <a:rPr lang="en-US" dirty="0"/>
              <a:t>                    </a:t>
            </a:r>
            <a:r>
              <a:rPr lang="th-TH" dirty="0"/>
              <a:t>ดังนั้น  (1101.101)</a:t>
            </a:r>
            <a:r>
              <a:rPr lang="th-TH" baseline="-18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(1100001.001)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       </a:t>
            </a:r>
            <a:r>
              <a:rPr lang="th-TH" u="sng" dirty="0"/>
              <a:t>ตอบ</a:t>
            </a:r>
            <a:r>
              <a:rPr lang="th-TH" dirty="0"/>
              <a:t>  (1100001.001)</a:t>
            </a:r>
            <a:r>
              <a:rPr lang="th-TH" baseline="-18000" dirty="0"/>
              <a:t>2</a:t>
            </a:r>
            <a:br>
              <a:rPr lang="th-TH" dirty="0"/>
            </a:br>
            <a:endParaRPr lang="th-TH" dirty="0"/>
          </a:p>
          <a:p>
            <a:br>
              <a:rPr lang="th-TH" dirty="0"/>
            </a:b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3988729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669" y="877213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 จงคูณเลขฐานสองต่อไปนี้</a:t>
            </a:r>
          </a:p>
          <a:p>
            <a:r>
              <a:rPr lang="th-TH" dirty="0"/>
              <a:t>                   เดิมโจทย์ผิด</a:t>
            </a:r>
            <a:r>
              <a:rPr lang="th-TH" b="1" dirty="0">
                <a:solidFill>
                  <a:srgbClr val="FF0000"/>
                </a:solidFill>
              </a:rPr>
              <a:t>(1101.101)</a:t>
            </a:r>
            <a:r>
              <a:rPr lang="th-TH" b="1" baseline="-12000" dirty="0">
                <a:solidFill>
                  <a:srgbClr val="FF0000"/>
                </a:solidFill>
              </a:rPr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(.............)</a:t>
            </a:r>
            <a:r>
              <a:rPr lang="en-US" baseline="-16000" dirty="0"/>
              <a:t>2</a:t>
            </a:r>
            <a:endParaRPr lang="th-TH" dirty="0"/>
          </a:p>
          <a:p>
            <a:r>
              <a:rPr lang="th-TH" dirty="0"/>
              <a:t>                     โจทย์ที่ถูก  </a:t>
            </a:r>
            <a:r>
              <a:rPr lang="th-TH" b="1" dirty="0"/>
              <a:t>(1101.1</a:t>
            </a:r>
            <a:r>
              <a:rPr lang="en-US" b="1" dirty="0"/>
              <a:t>1</a:t>
            </a:r>
            <a:r>
              <a:rPr lang="th-TH" b="1" dirty="0"/>
              <a:t>1)</a:t>
            </a:r>
            <a:r>
              <a:rPr lang="th-TH" b="1" baseline="-12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(.............)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    </a:t>
            </a:r>
            <a:r>
              <a:rPr lang="th-TH" dirty="0"/>
              <a:t>วิธีทำ                             1101101</a:t>
            </a:r>
          </a:p>
          <a:p>
            <a:r>
              <a:rPr lang="th-TH" dirty="0"/>
              <a:t>                                              </a:t>
            </a:r>
            <a:r>
              <a:rPr lang="en-US" dirty="0"/>
              <a:t>x             111</a:t>
            </a:r>
          </a:p>
          <a:p>
            <a:r>
              <a:rPr lang="en-US" dirty="0"/>
              <a:t>                                           1101111</a:t>
            </a:r>
          </a:p>
          <a:p>
            <a:r>
              <a:rPr lang="en-US" dirty="0"/>
              <a:t>                                         1101111            +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                                       1101111</a:t>
            </a:r>
          </a:p>
          <a:p>
            <a:r>
              <a:rPr lang="en-US" dirty="0"/>
              <a:t>                                     1100001001</a:t>
            </a:r>
          </a:p>
          <a:p>
            <a:r>
              <a:rPr lang="en-US" dirty="0"/>
              <a:t>                    </a:t>
            </a:r>
            <a:r>
              <a:rPr lang="th-TH" dirty="0"/>
              <a:t>ดังนั้น  (1101.101)</a:t>
            </a:r>
            <a:r>
              <a:rPr lang="th-TH" baseline="-18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(1100001.001)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       </a:t>
            </a:r>
            <a:r>
              <a:rPr lang="th-TH" u="sng" dirty="0"/>
              <a:t>ตอบ</a:t>
            </a:r>
            <a:r>
              <a:rPr lang="th-TH" dirty="0"/>
              <a:t>  (1100001.001)</a:t>
            </a:r>
            <a:r>
              <a:rPr lang="th-TH" baseline="-18000" dirty="0"/>
              <a:t>2</a:t>
            </a:r>
            <a:br>
              <a:rPr lang="th-TH" dirty="0"/>
            </a:br>
            <a:endParaRPr lang="th-TH" dirty="0"/>
          </a:p>
          <a:p>
            <a:br>
              <a:rPr lang="th-TH" dirty="0"/>
            </a:b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159701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3768" y="476672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3" name="Rectangle 2"/>
          <p:cNvSpPr/>
          <p:nvPr/>
        </p:nvSpPr>
        <p:spPr>
          <a:xfrm>
            <a:off x="323528" y="1340768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การคูณและการหารเลขฐานสองใช้หลักการเดียวกันกับการคูณและการหาร</a:t>
            </a:r>
          </a:p>
          <a:p>
            <a:r>
              <a:rPr lang="th-TH" dirty="0"/>
              <a:t>เลขฐานสิบเพียงแต่เลขฐานสองมีเพียงสองเลขคือ 0 กับ 1 ผลลัพธ์ก็มีเพียงสองเลขคือ 0 กับ 1 แสดงดังตัวอย่าง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162" y="2670809"/>
            <a:ext cx="1562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21668" y="2671464"/>
            <a:ext cx="21435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จงหาผลลัพธ์ต่อไปนี้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063" y="2954778"/>
            <a:ext cx="1990725" cy="35433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59647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2950" y="1255535"/>
            <a:ext cx="862752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ใน</a:t>
            </a:r>
            <a:r>
              <a:rPr lang="th-TH" sz="3600" b="1" dirty="0"/>
              <a:t>การคูณเลขระบบใดๆ </a:t>
            </a:r>
            <a:r>
              <a:rPr lang="th-TH" dirty="0"/>
              <a:t>ก็ตาม หมายความว่าเป็นการบวกเลข</a:t>
            </a:r>
          </a:p>
          <a:p>
            <a:r>
              <a:rPr lang="th-TH" dirty="0"/>
              <a:t>จำนวนนั้น ด้วยตัวมันเองเป็นจำนวนกี่ครั้งตามค่าตัวคูณนั้น เช่น จำนวนเลข 8</a:t>
            </a:r>
            <a:r>
              <a:rPr lang="en-US" dirty="0"/>
              <a:t>x5 </a:t>
            </a:r>
            <a:r>
              <a:rPr lang="th-TH" dirty="0"/>
              <a:t>หมายความว่า จำนวนเลข 8 บวกด้วยตัวมันเอง 5 ครั้ง คือ 8+8+8+8+8=40 </a:t>
            </a:r>
          </a:p>
          <a:p>
            <a:r>
              <a:rPr lang="th-TH" b="1" dirty="0"/>
              <a:t>สำหรับการคูณเลขฐานสอง</a:t>
            </a:r>
            <a:r>
              <a:rPr lang="th-TH" dirty="0"/>
              <a:t> มีหลักการดำเนินการเช่นเดียวกับเลขฐานสิบคือ </a:t>
            </a:r>
          </a:p>
          <a:p>
            <a:r>
              <a:rPr lang="th-TH" dirty="0"/>
              <a:t>เมื่อทำการคูณเลขฐานสอง ด้วยตัวเองที่เป็น 1 ก็จะได้ผลคูณเท่ากับตัวตั้งที่ทำการคูณนั้น ถ้าตัวคูณเป็น 0 ผลคูณ ก็จะได้เป็น 0 เช่นกัน เมื่อได้ทำการคูณ ตัวตั้งด้วยตัวคูณทุกตำแหน่งแล้วให้ทำการบวกโดยใช้กฎการบวกเลขฐานสองตามที่กล่าวมาแล้ว ทุกประการ การคูณจึงมีหลักเกณฑ์ดังนี้ </a:t>
            </a:r>
          </a:p>
        </p:txBody>
      </p:sp>
      <p:sp>
        <p:nvSpPr>
          <p:cNvPr id="5" name="Rectangle 4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3802477" y="4437112"/>
            <a:ext cx="117900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1 = 1 </a:t>
            </a:r>
          </a:p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0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1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0 = 0 </a:t>
            </a:r>
          </a:p>
        </p:txBody>
      </p:sp>
    </p:spTree>
    <p:extLst>
      <p:ext uri="{BB962C8B-B14F-4D97-AF65-F5344CB8AC3E}">
        <p14:creationId xmlns:p14="http://schemas.microsoft.com/office/powerpoint/2010/main" val="87778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323528" y="1124744"/>
            <a:ext cx="117900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1 = 1 </a:t>
            </a:r>
          </a:p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0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1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0 = 0 </a:t>
            </a:r>
          </a:p>
        </p:txBody>
      </p:sp>
      <p:sp>
        <p:nvSpPr>
          <p:cNvPr id="2" name="Rectangle 1"/>
          <p:cNvSpPr/>
          <p:nvPr/>
        </p:nvSpPr>
        <p:spPr>
          <a:xfrm>
            <a:off x="1907704" y="1340768"/>
            <a:ext cx="3134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การคูณเลขฐานสองต่อไปนี้ </a:t>
            </a:r>
            <a:endParaRPr lang="th-T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356" y="3501008"/>
            <a:ext cx="41529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322" y="1863987"/>
            <a:ext cx="25717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771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004923"/>
            <a:ext cx="8892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การหารเลขฐานสอง </a:t>
            </a:r>
            <a:endParaRPr lang="th-TH" dirty="0"/>
          </a:p>
          <a:p>
            <a:r>
              <a:rPr lang="th-TH" dirty="0"/>
              <a:t>ในการหารเลขระบบใดๆ ก็ตาม เป็นการกระทำที่ตรงกันข้ามกับการคูณ คือเป็นการหาจำนวนครั้งที่นำตัวเลขจำนวนนั้นไปลบออกจากเลขจำนวนหนึ่งจนกระทั่งเหลือเศษ 0 หรืออาจเป็นจำนวนหนึ่ง ที่มีค่าน้อยกว่า 3 เกณฑ์การหารเลขฐานสองสรุปได้ดังต่อไปนี้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4" name="Rectangle 3"/>
          <p:cNvSpPr/>
          <p:nvPr/>
        </p:nvSpPr>
        <p:spPr>
          <a:xfrm>
            <a:off x="611402" y="2820805"/>
            <a:ext cx="151216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0 </a:t>
            </a:r>
            <a:r>
              <a:rPr lang="en-US" dirty="0"/>
              <a:t>%</a:t>
            </a:r>
            <a:r>
              <a:rPr lang="th-TH" dirty="0"/>
              <a:t> 1 = 0 </a:t>
            </a:r>
          </a:p>
          <a:p>
            <a:r>
              <a:rPr lang="th-TH" dirty="0"/>
              <a:t>1 </a:t>
            </a:r>
            <a:r>
              <a:rPr lang="en-US" dirty="0"/>
              <a:t>% </a:t>
            </a:r>
            <a:r>
              <a:rPr lang="th-TH" dirty="0"/>
              <a:t>1 = 1 </a:t>
            </a:r>
          </a:p>
        </p:txBody>
      </p:sp>
      <p:sp>
        <p:nvSpPr>
          <p:cNvPr id="6" name="Rectangle 5"/>
          <p:cNvSpPr/>
          <p:nvPr/>
        </p:nvSpPr>
        <p:spPr>
          <a:xfrm>
            <a:off x="3563888" y="4254287"/>
            <a:ext cx="131638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ตอบ </a:t>
            </a:r>
            <a:r>
              <a:rPr lang="th-TH" dirty="0"/>
              <a:t>(11)</a:t>
            </a:r>
            <a:r>
              <a:rPr lang="th-TH" baseline="30000" dirty="0"/>
              <a:t>2 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946" y="2789011"/>
            <a:ext cx="3247295" cy="381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541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340768"/>
            <a:ext cx="19752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/>
              <a:t>1001</a:t>
            </a:r>
            <a:r>
              <a:rPr lang="th-TH" sz="4000" b="1" baseline="-16000" dirty="0"/>
              <a:t>2</a:t>
            </a:r>
            <a:r>
              <a:rPr lang="th-TH" sz="4000" b="1" dirty="0"/>
              <a:t> ÷ 11</a:t>
            </a:r>
            <a:r>
              <a:rPr lang="th-TH" sz="4000" b="1" baseline="-14000" dirty="0"/>
              <a:t>2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340768"/>
            <a:ext cx="5184030" cy="449810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631970" y="3619953"/>
            <a:ext cx="151216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0 </a:t>
            </a:r>
            <a:r>
              <a:rPr lang="en-US" dirty="0"/>
              <a:t>%</a:t>
            </a:r>
            <a:r>
              <a:rPr lang="th-TH" dirty="0"/>
              <a:t> 1 = 0 </a:t>
            </a:r>
          </a:p>
          <a:p>
            <a:r>
              <a:rPr lang="th-TH" dirty="0"/>
              <a:t>1 </a:t>
            </a:r>
            <a:r>
              <a:rPr lang="en-US" dirty="0"/>
              <a:t>% </a:t>
            </a:r>
            <a:r>
              <a:rPr lang="th-TH" dirty="0"/>
              <a:t>1 = 1 </a:t>
            </a:r>
          </a:p>
        </p:txBody>
      </p:sp>
    </p:spTree>
    <p:extLst>
      <p:ext uri="{BB962C8B-B14F-4D97-AF65-F5344CB8AC3E}">
        <p14:creationId xmlns:p14="http://schemas.microsoft.com/office/powerpoint/2010/main" val="1798541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2276872"/>
            <a:ext cx="3240360" cy="110799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6600" dirty="0"/>
              <a:t>เช็คชื่อ</a:t>
            </a:r>
          </a:p>
        </p:txBody>
      </p:sp>
    </p:spTree>
    <p:extLst>
      <p:ext uri="{BB962C8B-B14F-4D97-AF65-F5344CB8AC3E}">
        <p14:creationId xmlns:p14="http://schemas.microsoft.com/office/powerpoint/2010/main" val="1798541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1383</Words>
  <Application>Microsoft Office PowerPoint</Application>
  <PresentationFormat>On-screen Show (4:3)</PresentationFormat>
  <Paragraphs>156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304</cp:revision>
  <dcterms:created xsi:type="dcterms:W3CDTF">2021-07-04T04:15:50Z</dcterms:created>
  <dcterms:modified xsi:type="dcterms:W3CDTF">2026-07-24T03:57:47Z</dcterms:modified>
</cp:coreProperties>
</file>