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1" r:id="rId3"/>
    <p:sldId id="299" r:id="rId4"/>
    <p:sldId id="308" r:id="rId5"/>
    <p:sldId id="311" r:id="rId6"/>
    <p:sldId id="310" r:id="rId7"/>
    <p:sldId id="309" r:id="rId8"/>
    <p:sldId id="298" r:id="rId9"/>
    <p:sldId id="297" r:id="rId10"/>
    <p:sldId id="294" r:id="rId11"/>
    <p:sldId id="312" r:id="rId12"/>
    <p:sldId id="295" r:id="rId13"/>
    <p:sldId id="302" r:id="rId14"/>
    <p:sldId id="303" r:id="rId15"/>
    <p:sldId id="320" r:id="rId16"/>
    <p:sldId id="321" r:id="rId17"/>
    <p:sldId id="322" r:id="rId18"/>
    <p:sldId id="301" r:id="rId19"/>
    <p:sldId id="305" r:id="rId20"/>
    <p:sldId id="306" r:id="rId21"/>
    <p:sldId id="313" r:id="rId22"/>
    <p:sldId id="314" r:id="rId23"/>
    <p:sldId id="315" r:id="rId24"/>
    <p:sldId id="316" r:id="rId25"/>
    <p:sldId id="317" r:id="rId26"/>
    <p:sldId id="318" r:id="rId27"/>
    <p:sldId id="319" r:id="rId2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20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206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02/08/69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aigoodview.com/library/contest2552/type1/tech03/18/harddisk.html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8628" y="1098342"/>
            <a:ext cx="5982728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err="1"/>
              <a:t>ดิจิทัล</a:t>
            </a:r>
            <a:r>
              <a:rPr lang="th-TH" sz="4400" b="1" dirty="0"/>
              <a:t>สำหรับเทคโนโลยีสารสนเทศ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3052" y="33744"/>
            <a:ext cx="296094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548628" y="1969676"/>
            <a:ext cx="598272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503548" y="2466181"/>
            <a:ext cx="8136904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</a:t>
            </a:r>
            <a:r>
              <a:rPr lang="th-TH" sz="5400" b="1" dirty="0"/>
              <a:t>การแทนข้อมูลในหน่วยความจำ</a:t>
            </a:r>
            <a:endParaRPr lang="th-TH" sz="4000" dirty="0"/>
          </a:p>
        </p:txBody>
      </p:sp>
      <p:pic>
        <p:nvPicPr>
          <p:cNvPr id="10" name="Picture 4" descr="https://techyhost.com/wp-content/uploads/2018/12/Increase-Internal-Memory.jpg">
            <a:extLst>
              <a:ext uri="{FF2B5EF4-FFF2-40B4-BE49-F238E27FC236}">
                <a16:creationId xmlns:a16="http://schemas.microsoft.com/office/drawing/2014/main" id="{DE7143A7-1990-49A6-90C1-B6B7758B7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0" y="3340914"/>
            <a:ext cx="9144000" cy="351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14084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</a:t>
            </a:r>
            <a:r>
              <a:rPr lang="th-TH" sz="3200" b="1" dirty="0"/>
              <a:t>การแทนข้อมูลในหน่วยความจำ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0" y="1016278"/>
            <a:ext cx="3938696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000" b="1" dirty="0"/>
              <a:t>        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426614" y="2836648"/>
            <a:ext cx="59932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en-US" dirty="0"/>
              <a:t>Internal Memory </a:t>
            </a:r>
          </a:p>
          <a:p>
            <a:r>
              <a:rPr lang="en-US" dirty="0"/>
              <a:t>2.   Main Memory </a:t>
            </a:r>
          </a:p>
          <a:p>
            <a:r>
              <a:rPr lang="en-US" dirty="0"/>
              <a:t>3.   Secondary Memory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646" y="2440052"/>
            <a:ext cx="3880104" cy="233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638" y="1916832"/>
            <a:ext cx="27478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ประเภทของ</a:t>
            </a:r>
            <a:r>
              <a:rPr lang="th-TH" dirty="0" err="1"/>
              <a:t>หน่วยความจํา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4002753" y="1016278"/>
            <a:ext cx="4889727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การเคลื่อนย้ายข้อมูลของหน่วยความจำประเภทต่างๆ</a:t>
            </a:r>
          </a:p>
        </p:txBody>
      </p:sp>
      <p:pic>
        <p:nvPicPr>
          <p:cNvPr id="1028" name="Picture 4" descr="https://techyhost.com/wp-content/uploads/2018/12/Increase-Internal-Memo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42" y="4437112"/>
            <a:ext cx="3585270" cy="194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.diytrade.com/cdimg/901993/8658591/0/1239595258/internal_memo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017" y="4869160"/>
            <a:ext cx="1551040" cy="151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3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14084"/>
            <a:ext cx="576064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  <a:p>
            <a:pPr algn="ctr"/>
            <a:r>
              <a:rPr lang="th-TH" sz="4000" b="1" dirty="0"/>
              <a:t> การแทนข้อมูลในหน่วยความจำ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3151973" y="213671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en-US" dirty="0"/>
              <a:t>Internal Memory </a:t>
            </a:r>
          </a:p>
        </p:txBody>
      </p:sp>
      <p:sp>
        <p:nvSpPr>
          <p:cNvPr id="5" name="Rectangle 4"/>
          <p:cNvSpPr/>
          <p:nvPr/>
        </p:nvSpPr>
        <p:spPr>
          <a:xfrm>
            <a:off x="404105" y="1583986"/>
            <a:ext cx="27478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ประเภทของ</a:t>
            </a:r>
            <a:r>
              <a:rPr lang="th-TH" dirty="0" err="1"/>
              <a:t>หน่วยความจํา</a:t>
            </a:r>
            <a:endParaRPr lang="th-TH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6400" y="1517883"/>
            <a:ext cx="8979216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3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/>
              <a:cs typeface="Angsana New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3600" b="1" i="0" u="sng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/>
              <a:cs typeface="Angsana New" pitchFamily="18" charset="-34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3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หน่วยความจำภายใน</a:t>
            </a:r>
            <a:r>
              <a:rPr kumimoji="0" lang="th-TH" sz="3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(</a:t>
            </a:r>
            <a:r>
              <a:rPr kumimoji="0" lang="th-TH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 </a:t>
            </a:r>
            <a:r>
              <a:rPr kumimoji="0" lang="th-TH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</a:t>
            </a:r>
            <a:endParaRPr kumimoji="0" lang="th-TH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หน่วยความจำภายใน (</a:t>
            </a:r>
            <a:r>
              <a:rPr kumimoji="0" lang="th-TH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 เป็นหน่วยความจำถาวรที่มีการเก็บและลบข้อมูล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จากผู้ใช้งานโดยตรงซึ่งเมื่อไม่มีไฟฟ้าเลี้ยงข้อมูลที่อยู่ในหน่วยความจำภายใน(</a:t>
            </a:r>
            <a:r>
              <a:rPr kumimoji="0" lang="th-TH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ก็ยังคงอยู่ไม่สูญหายไปไหน ข้อมูลส่วนมากที่จะเก็บไว้ในหน่วยความจำภายใน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(</a:t>
            </a:r>
            <a:r>
              <a:rPr kumimoji="0" lang="th-TH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Internal</a:t>
            </a:r>
            <a:r>
              <a:rPr kumimoji="0" lang="th-TH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</a:t>
            </a:r>
            <a:r>
              <a:rPr kumimoji="0" lang="th-TH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Memory</a:t>
            </a:r>
            <a:r>
              <a:rPr kumimoji="0" lang="th-TH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)</a:t>
            </a:r>
            <a:r>
              <a:rPr kumimoji="0" lang="th-TH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ngsana New" pitchFamily="18" charset="-34"/>
              </a:rPr>
              <a:t> ก็คือ ภาพถ่าย วิดีโอ เพลง เอกสารและข้อมูลแอพพลิเคชั่น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th-TH" dirty="0">
              <a:solidFill>
                <a:srgbClr val="000000"/>
              </a:solidFill>
              <a:latin typeface="Roboto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กรณีหน่วยความจำภายในของ</a:t>
            </a:r>
            <a:r>
              <a:rPr lang="th-TH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สมาร์ทโฟน</a:t>
            </a:r>
            <a:r>
              <a:rPr lang="th-TH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อาจเป็นประเภท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eMMC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(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embedded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MultiMediaController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) หรือ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UFS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(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Universal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Flash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 </a:t>
            </a:r>
            <a:r>
              <a:rPr lang="th-TH" sz="2000" dirty="0" err="1">
                <a:solidFill>
                  <a:srgbClr val="000000"/>
                </a:solidFill>
                <a:latin typeface="Roboto"/>
                <a:cs typeface="Angsana New" pitchFamily="18" charset="-34"/>
              </a:rPr>
              <a:t>Storage</a:t>
            </a:r>
            <a:r>
              <a:rPr lang="th-TH" sz="2000" dirty="0">
                <a:solidFill>
                  <a:srgbClr val="000000"/>
                </a:solidFill>
                <a:latin typeface="Roboto"/>
                <a:cs typeface="Angsana New" pitchFamily="18" charset="-34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2754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</p:txBody>
      </p:sp>
      <p:sp>
        <p:nvSpPr>
          <p:cNvPr id="3" name="Rectangle 2"/>
          <p:cNvSpPr/>
          <p:nvPr/>
        </p:nvSpPr>
        <p:spPr>
          <a:xfrm>
            <a:off x="159492" y="713294"/>
            <a:ext cx="8820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</a:t>
            </a:r>
            <a:r>
              <a:rPr lang="th-TH" b="1" dirty="0"/>
              <a:t>หน่วยความจำหลัก </a:t>
            </a:r>
            <a:r>
              <a:rPr lang="th-TH" sz="2400" b="1" dirty="0"/>
              <a:t>(</a:t>
            </a:r>
            <a:r>
              <a:rPr lang="en-US" sz="2400" b="1" dirty="0"/>
              <a:t>Main Memory Unit)</a:t>
            </a:r>
          </a:p>
          <a:p>
            <a:r>
              <a:rPr lang="th-TH" dirty="0"/>
              <a:t>เป็นอุปกรณ์ที่ใช้ในการจดจำข้อมูล และโปรแกรมต่าง ๆ ที่อยู่ระหว่างการประมวลผลของคอมพิวเตอร์ บางครั้งอาจเรียกว่า </a:t>
            </a:r>
            <a:r>
              <a:rPr lang="th-TH" b="1" dirty="0"/>
              <a:t>หน่วยเก็บข้อมูลหลัก (</a:t>
            </a:r>
            <a:r>
              <a:rPr lang="en-US" b="1" dirty="0"/>
              <a:t>Primary storage</a:t>
            </a:r>
            <a:r>
              <a:rPr lang="en-US" dirty="0"/>
              <a:t>)</a:t>
            </a:r>
          </a:p>
          <a:p>
            <a:r>
              <a:rPr lang="en-US" dirty="0"/>
              <a:t> </a:t>
            </a:r>
            <a:r>
              <a:rPr lang="th-TH" dirty="0"/>
              <a:t>แบ่งออกได้เป็น 2 ประเภท คือ</a:t>
            </a:r>
          </a:p>
          <a:p>
            <a:r>
              <a:rPr lang="th-TH" b="1" dirty="0"/>
              <a:t>         2.1</a:t>
            </a:r>
            <a:r>
              <a:rPr lang="th-TH" dirty="0"/>
              <a:t> </a:t>
            </a:r>
            <a:r>
              <a:rPr lang="th-TH" b="1" dirty="0"/>
              <a:t>หน่วยความจำหลักแบบอ่านได้อย่างเดียว</a:t>
            </a:r>
            <a:r>
              <a:rPr lang="th-TH" dirty="0"/>
              <a:t> </a:t>
            </a:r>
            <a:r>
              <a:rPr lang="th-TH" sz="1800" b="1" dirty="0"/>
              <a:t>(</a:t>
            </a:r>
            <a:r>
              <a:rPr lang="en-US" sz="1800" b="1" dirty="0"/>
              <a:t>Read Only Memory - ROM</a:t>
            </a:r>
            <a:r>
              <a:rPr lang="en-US" sz="1800" dirty="0"/>
              <a:t>)</a:t>
            </a:r>
            <a:r>
              <a:rPr lang="en-US" dirty="0"/>
              <a:t>      </a:t>
            </a:r>
          </a:p>
          <a:p>
            <a:r>
              <a:rPr lang="en-US" dirty="0"/>
              <a:t> </a:t>
            </a:r>
            <a:r>
              <a:rPr lang="th-TH" dirty="0"/>
              <a:t>เป็นหน่วยความจำแบบสารกึ่งตัวนำชั่วคราวชนิดอ่านได้อย่างเดียว ใช้เป็นสื่อบันทึกในคอมพิวเตอร์ เพราะไม่สามารถบันทึกซ้ำได้ หน่วยความจำประเภทนี้แม้ไม่มีไฟเลี้ยงต่ออยู่ ข้อมูลก็จะไม่หายไปจากหน่วยความจำ (</a:t>
            </a:r>
            <a:r>
              <a:rPr lang="en-US" dirty="0"/>
              <a:t>nonvolatile)</a:t>
            </a:r>
          </a:p>
        </p:txBody>
      </p:sp>
      <p:pic>
        <p:nvPicPr>
          <p:cNvPr id="7170" name="Picture 2" descr="http://www.thaigoodview.com/library/contest2552/type1/tech03/18/pic/computer/memory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252722"/>
            <a:ext cx="3312368" cy="2475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thaigoodview.com/library/contest2552/type1/tech03/18/pic/computer/memory/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96965"/>
            <a:ext cx="2008036" cy="19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57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</p:txBody>
      </p:sp>
      <p:sp>
        <p:nvSpPr>
          <p:cNvPr id="3" name="Rectangle 2"/>
          <p:cNvSpPr/>
          <p:nvPr/>
        </p:nvSpPr>
        <p:spPr>
          <a:xfrm>
            <a:off x="159492" y="713294"/>
            <a:ext cx="8820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</a:t>
            </a:r>
            <a:r>
              <a:rPr lang="th-TH" b="1" dirty="0"/>
              <a:t>หน่วยความจำหลัก </a:t>
            </a:r>
            <a:r>
              <a:rPr lang="th-TH" sz="2400" b="1" dirty="0"/>
              <a:t>(</a:t>
            </a:r>
            <a:r>
              <a:rPr lang="en-US" sz="2400" b="1" dirty="0"/>
              <a:t>Main Memory Unit)</a:t>
            </a:r>
          </a:p>
          <a:p>
            <a:endParaRPr lang="en-US" sz="2400" b="1" dirty="0"/>
          </a:p>
          <a:p>
            <a:r>
              <a:rPr lang="th-TH" b="1" dirty="0"/>
              <a:t>2.1</a:t>
            </a:r>
            <a:r>
              <a:rPr lang="th-TH" dirty="0"/>
              <a:t> </a:t>
            </a:r>
            <a:r>
              <a:rPr lang="th-TH" b="1" dirty="0"/>
              <a:t>หน่วยความจำหลักแบบอ่านได้อย่างเดียว</a:t>
            </a:r>
            <a:r>
              <a:rPr lang="th-TH" dirty="0"/>
              <a:t> </a:t>
            </a:r>
            <a:r>
              <a:rPr lang="th-TH" sz="1800" b="1" dirty="0"/>
              <a:t>(</a:t>
            </a:r>
            <a:r>
              <a:rPr lang="en-US" sz="1800" b="1" dirty="0"/>
              <a:t>Read Only Memory - ROM</a:t>
            </a:r>
            <a:r>
              <a:rPr lang="en-US" sz="1800" dirty="0"/>
              <a:t>)</a:t>
            </a:r>
            <a:r>
              <a:rPr lang="en-US" dirty="0"/>
              <a:t>      </a:t>
            </a:r>
          </a:p>
        </p:txBody>
      </p:sp>
      <p:sp>
        <p:nvSpPr>
          <p:cNvPr id="6" name="Rectangle 5"/>
          <p:cNvSpPr/>
          <p:nvPr/>
        </p:nvSpPr>
        <p:spPr>
          <a:xfrm>
            <a:off x="162588" y="2049591"/>
            <a:ext cx="95228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โดยทั่วไปจะใช้เก็บข้อมูลที่ไม่ต้องมีการแก้ไขอีกแล้วเช่น เก็บโปรแกรมไบออส</a:t>
            </a:r>
          </a:p>
          <a:p>
            <a:r>
              <a:rPr lang="th-TH" dirty="0"/>
              <a:t> </a:t>
            </a:r>
            <a:r>
              <a:rPr lang="th-TH" sz="2000" dirty="0"/>
              <a:t>(</a:t>
            </a:r>
            <a:r>
              <a:rPr lang="en-US" sz="2000" dirty="0"/>
              <a:t>Basic Input output System : BIOS)</a:t>
            </a:r>
            <a:r>
              <a:rPr lang="en-US" dirty="0"/>
              <a:t> </a:t>
            </a:r>
            <a:r>
              <a:rPr lang="th-TH" dirty="0"/>
              <a:t>หรือ</a:t>
            </a:r>
            <a:r>
              <a:rPr lang="th-TH" dirty="0" err="1"/>
              <a:t>เฟิร์มแวร์</a:t>
            </a:r>
            <a:r>
              <a:rPr lang="th-TH" dirty="0"/>
              <a:t>ที่ควบคุมการทำงานของคอมพิวเตอร์ใช้เก็บโปรแกรมการทำงานสำหรับเครื่องคิดเลขใช้เก็บโปรแกรมของคอมพิวเตอร์ที่ทำงาน</a:t>
            </a:r>
          </a:p>
          <a:p>
            <a:r>
              <a:rPr lang="th-TH" dirty="0"/>
              <a:t>เฉพาะด้าน </a:t>
            </a:r>
          </a:p>
          <a:p>
            <a:endParaRPr lang="th-TH" dirty="0"/>
          </a:p>
          <a:p>
            <a:r>
              <a:rPr lang="th-TH" dirty="0"/>
              <a:t>       เช่น ในรถยนต์ที่ใช้ระบบคอมพิวเตอร์ควบคุมวงจร ควบคุมในเครื่องซักผ้า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2829415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7384"/>
            <a:ext cx="914400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  <a:p>
            <a:pPr algn="ctr"/>
            <a:r>
              <a:rPr lang="th-TH" sz="4000" b="1" dirty="0"/>
              <a:t> การแทนข้อมูลในหน่วยความจำ</a:t>
            </a:r>
          </a:p>
        </p:txBody>
      </p:sp>
      <p:sp>
        <p:nvSpPr>
          <p:cNvPr id="3" name="Rectangle 2"/>
          <p:cNvSpPr/>
          <p:nvPr/>
        </p:nvSpPr>
        <p:spPr>
          <a:xfrm>
            <a:off x="161764" y="1412776"/>
            <a:ext cx="8820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2.</a:t>
            </a:r>
            <a:r>
              <a:rPr lang="th-TH" b="1" dirty="0"/>
              <a:t>หน่วยความจำหลัก (</a:t>
            </a:r>
            <a:r>
              <a:rPr lang="en-US" b="1" dirty="0"/>
              <a:t>Main Memory Unit)</a:t>
            </a:r>
            <a:r>
              <a:rPr lang="th-TH" b="1" dirty="0"/>
              <a:t>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1764" y="1935996"/>
            <a:ext cx="886535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2.2</a:t>
            </a:r>
            <a:r>
              <a:rPr lang="th-TH" dirty="0"/>
              <a:t> หน่วยความจำหลักแบบแก้ไขได้ </a:t>
            </a:r>
            <a:r>
              <a:rPr lang="th-TH" b="1" dirty="0"/>
              <a:t>(</a:t>
            </a:r>
            <a:r>
              <a:rPr lang="en-US" b="1" dirty="0"/>
              <a:t>Random Access Memory - RAM)</a:t>
            </a:r>
            <a:endParaRPr lang="en-US" dirty="0"/>
          </a:p>
          <a:p>
            <a:r>
              <a:rPr lang="en-US" dirty="0"/>
              <a:t>                </a:t>
            </a:r>
            <a:r>
              <a:rPr lang="th-TH" dirty="0"/>
              <a:t>เป็นหน่วยความจำหลัก ที่ใช้ในระบบคอมพิวเตอร์ยุคปัจจุบัน หน่วยความจำชนิดนี้ อนุญาตให้เขียนและอ่านข้อมูลได้ในตำแหน่งต่างๆ อย่างอิสระข้อมูลในแรม อาจเป็นโปรแกรมที่กำลังทำงาน หรือข้อมูลที่ใช้ในการประมวลผล ของโปรแกรมที่กำลังทำงานอยู่ ข้อมูลในแรมจะหายไปทันที เมื่อระบบคอมพิวเตอร์ถูกปิดลง เนื่องจากหน่วยความจำชนิดนี้ จะเก็บข้อมูลได้เฉพาะเวลาที่มีกระแสไฟฟ้าหล่อเลี้ยงเท่านั้น</a:t>
            </a:r>
          </a:p>
        </p:txBody>
      </p:sp>
      <p:pic>
        <p:nvPicPr>
          <p:cNvPr id="11266" name="Picture 2" descr="http://www.thaigoodview.com/library/contest2552/type1/tech03/18/pic/ram-au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25144"/>
            <a:ext cx="2666679" cy="186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68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6200"/>
            <a:ext cx="914400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หน่วยความจำ</a:t>
            </a:r>
          </a:p>
          <a:p>
            <a:pPr algn="ctr"/>
            <a:r>
              <a:rPr lang="th-TH" sz="4000" b="1" dirty="0"/>
              <a:t> การแทนข้อมูลในหน่วยความจำ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899592" y="1628800"/>
            <a:ext cx="33110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3.Secondary Memory</a:t>
            </a:r>
            <a:endParaRPr lang="th-TH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47663" y="2363202"/>
            <a:ext cx="818477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หรือ เป็นหน่วยเก็บข้อมูลสำรอง (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Secondary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Storage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Unit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)</a:t>
            </a:r>
            <a:endParaRPr kumimoji="0" lang="th-TH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1800" b="0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อุปกรณ์เก็บข้อมูลสำรอง สามารถจำแนกได้เป็น 2 ประเภทหลัก ๆ ดังนี้</a:t>
            </a:r>
            <a:endParaRPr kumimoji="0" lang="th-TH" sz="16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ngsana New" pitchFamily="18" charset="-3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2000" b="1" i="0" u="none" strike="noStrike" cap="none" normalizeH="0" baseline="0" dirty="0">
              <a:ln>
                <a:noFill/>
              </a:ln>
              <a:effectLst/>
              <a:latin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 </a:t>
            </a:r>
            <a:r>
              <a:rPr kumimoji="0" lang="th-TH" sz="12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 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จานแม่เหล็ก (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magnetic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disk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 </a:t>
            </a:r>
            <a:r>
              <a:rPr kumimoji="0" lang="th-TH" sz="2000" b="1" i="0" u="none" strike="noStrike" cap="none" normalizeH="0" baseline="0" dirty="0" err="1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storage</a:t>
            </a:r>
            <a:r>
              <a:rPr kumimoji="0" lang="th-TH" sz="2000" b="1" i="0" u="none" strike="noStrike" cap="none" normalizeH="0" baseline="0" dirty="0">
                <a:ln>
                  <a:noFill/>
                </a:ln>
                <a:effectLst/>
                <a:latin typeface="Tahoma" pitchFamily="34" charset="0"/>
                <a:cs typeface="Tahoma" pitchFamily="34" charset="0"/>
              </a:rPr>
              <a:t>)</a:t>
            </a:r>
          </a:p>
        </p:txBody>
      </p:sp>
      <p:pic>
        <p:nvPicPr>
          <p:cNvPr id="12294" name="Picture 6" descr="http://www.thaigoodview.com/library/contest2552/type1/tech03/18/pic/computer/memory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79" y="3861048"/>
            <a:ext cx="3311035" cy="285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851920" y="3876498"/>
            <a:ext cx="4920053" cy="2677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000" b="1" dirty="0"/>
              <a:t>จานแม่เหล็ก</a:t>
            </a:r>
            <a:r>
              <a:rPr lang="th-TH" sz="2000" dirty="0"/>
              <a:t>เป็นอุปกรณ์เก็บข้อมูลสำรองที่นิยมใช้กันอย่างแพร่หลายกับเครื่องคอมพิวเตอร์ทุกประเภท จานแม่เหล็กประกอบด้วยแผ่นพลาสติกหรือโลหะที่เคลือบด้วยสารแม่เหล็ก ข้อมูลสามารถบันทึกและอ่านจากผิวหน้าที่เคลือบด้วยสารแม่เหล็กนี้ จานแม่เหล็กเป็นอุปกรณ์จัดเก็บข้อมูลที่มีความจุสูง มีความเชื่อถือได้ และยังสามารถเข้าถึงข้อมูลได้อย่างรวดเร็ว ประเภทของจานแม่เหล็ก เช่น </a:t>
            </a:r>
            <a:r>
              <a:rPr lang="th-TH" sz="2000" b="1" dirty="0">
                <a:hlinkClick r:id="rId3"/>
              </a:rPr>
              <a:t>ฮาร์ดดิสก์ ( </a:t>
            </a:r>
            <a:r>
              <a:rPr lang="en-US" sz="2000" b="1" dirty="0">
                <a:hlinkClick r:id="rId3"/>
              </a:rPr>
              <a:t>hard disk )</a:t>
            </a:r>
            <a:br>
              <a:rPr lang="en-US" dirty="0"/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64618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114084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01256" y="1196752"/>
            <a:ext cx="96490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หน่วยความจำ</a:t>
            </a:r>
          </a:p>
        </p:txBody>
      </p:sp>
      <p:sp>
        <p:nvSpPr>
          <p:cNvPr id="4" name="Rectangle 3"/>
          <p:cNvSpPr/>
          <p:nvPr/>
        </p:nvSpPr>
        <p:spPr>
          <a:xfrm>
            <a:off x="426614" y="2836648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en-US" dirty="0"/>
              <a:t>Internal Memory </a:t>
            </a:r>
          </a:p>
          <a:p>
            <a:r>
              <a:rPr lang="en-US" dirty="0"/>
              <a:t>2.   Main Memory </a:t>
            </a:r>
          </a:p>
          <a:p>
            <a:r>
              <a:rPr lang="en-US" dirty="0"/>
              <a:t>3.   Secondary Memory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981" y="1432818"/>
            <a:ext cx="5459699" cy="328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1638" y="2149614"/>
            <a:ext cx="274786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ประเภทของ</a:t>
            </a:r>
            <a:r>
              <a:rPr lang="th-TH" dirty="0" err="1"/>
              <a:t>หน่วยความจํา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2915816" y="935142"/>
            <a:ext cx="581982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การเคลื่อนย้ายข้อมูลของหน่วยความจำประเภทต่างๆ</a:t>
            </a:r>
          </a:p>
        </p:txBody>
      </p:sp>
      <p:sp>
        <p:nvSpPr>
          <p:cNvPr id="7" name="Rectangle 6"/>
          <p:cNvSpPr/>
          <p:nvPr/>
        </p:nvSpPr>
        <p:spPr>
          <a:xfrm>
            <a:off x="426614" y="4509120"/>
            <a:ext cx="83090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</a:t>
            </a:r>
            <a:r>
              <a:rPr lang="th-TH" dirty="0"/>
              <a:t>โปรแกรมจะต้องอยู่ใน </a:t>
            </a:r>
            <a:r>
              <a:rPr lang="en-US" dirty="0"/>
              <a:t>memory </a:t>
            </a:r>
            <a:r>
              <a:rPr lang="th-TH" dirty="0"/>
              <a:t>ก่อนที่จะเริ่มทำงานได้</a:t>
            </a:r>
          </a:p>
          <a:p>
            <a:r>
              <a:rPr lang="en-US" dirty="0"/>
              <a:t>- </a:t>
            </a:r>
            <a:r>
              <a:rPr lang="th-TH" dirty="0"/>
              <a:t>หลายๆโปรแกรมทำงานพร้อมกัน</a:t>
            </a:r>
          </a:p>
          <a:p>
            <a:r>
              <a:rPr lang="th-TH" dirty="0"/>
              <a:t> </a:t>
            </a:r>
            <a:r>
              <a:rPr lang="en-US" dirty="0"/>
              <a:t>- </a:t>
            </a:r>
            <a:r>
              <a:rPr lang="th-TH" dirty="0"/>
              <a:t>หลายๆโปรแกรมต้องอยู่ใน </a:t>
            </a:r>
            <a:r>
              <a:rPr lang="en-US" dirty="0"/>
              <a:t>memory </a:t>
            </a:r>
          </a:p>
          <a:p>
            <a:r>
              <a:rPr lang="en-US" dirty="0"/>
              <a:t>- memory </a:t>
            </a:r>
            <a:r>
              <a:rPr lang="th-TH" dirty="0"/>
              <a:t>มีขนาดจำกัดทำอย่างไรจึงจะทำให้หลายๆโปรแกรมทำงานได้อย่างมีประสิทธิภาพมากที่สุด</a:t>
            </a:r>
            <a:r>
              <a:rPr lang="th-TH" dirty="0" err="1"/>
              <a:t>ภายใต้ทรัยา</a:t>
            </a:r>
            <a:r>
              <a:rPr lang="th-TH" dirty="0"/>
              <a:t>กรที่มีจำกัด</a:t>
            </a:r>
          </a:p>
        </p:txBody>
      </p:sp>
    </p:spTree>
    <p:extLst>
      <p:ext uri="{BB962C8B-B14F-4D97-AF65-F5344CB8AC3E}">
        <p14:creationId xmlns:p14="http://schemas.microsoft.com/office/powerpoint/2010/main" val="1391947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256" y="114084"/>
            <a:ext cx="868515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r>
              <a:rPr lang="en-US" sz="4000" b="1" dirty="0"/>
              <a:t>/</a:t>
            </a:r>
            <a:r>
              <a:rPr lang="th-TH" sz="4000" b="1" dirty="0"/>
              <a:t>การตรวจสอบข้อมูล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01256" y="1196752"/>
            <a:ext cx="964907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        หน่วยความจำของไมโครคอมพิวเตอร์ที่ใช้กันอยู่ในขณะนี้ มีขนาดความกว้าง 8 บิต </a:t>
            </a:r>
          </a:p>
          <a:p>
            <a:r>
              <a:rPr lang="th-TH" dirty="0"/>
              <a:t>และเก็บข้อมูลเรียงกันไป โดยมีการกำหนดตำแหน่งซึ่งเรียกว่า เลขที่อยู่ (</a:t>
            </a:r>
            <a:r>
              <a:rPr lang="en-US" dirty="0"/>
              <a:t>address)</a:t>
            </a:r>
            <a:br>
              <a:rPr lang="en-US" dirty="0"/>
            </a:br>
            <a:r>
              <a:rPr lang="th-TH" dirty="0"/>
              <a:t>เพื่อให้ข้อมูลที่เก็บมีความถูกต้อง การเขียนหรืออ่านทุกครั้งจึงต้องตรวจสอบความถูกต้อง</a:t>
            </a:r>
          </a:p>
          <a:p>
            <a:r>
              <a:rPr lang="th-TH" dirty="0"/>
              <a:t>ของข้อมูล </a:t>
            </a:r>
          </a:p>
          <a:p>
            <a:endParaRPr lang="th-TH" dirty="0"/>
          </a:p>
          <a:p>
            <a:r>
              <a:rPr lang="th-TH" sz="3600" b="1" u="sng" dirty="0"/>
              <a:t>วิธีที่ง่ายและนิยมใช้</a:t>
            </a:r>
            <a:r>
              <a:rPr lang="th-TH" dirty="0"/>
              <a:t>กันคือการเพิ่มอีก 1 บิต เรียกว่า บิตพาริตี (</a:t>
            </a:r>
            <a:r>
              <a:rPr lang="en-US" dirty="0"/>
              <a:t>parity bit) </a:t>
            </a:r>
            <a:endParaRPr lang="th-TH" dirty="0"/>
          </a:p>
          <a:p>
            <a:r>
              <a:rPr lang="th-TH" dirty="0"/>
              <a:t>บิตพาริตีที่เพิ่มเติมเข้าไปจะทำให้ข้อมูลทั้งหมดในส่วนนั้นมีเลข 1 เป็นจำนวนคู่ </a:t>
            </a:r>
          </a:p>
          <a:p>
            <a:r>
              <a:rPr lang="th-TH" dirty="0"/>
              <a:t>หรือจำนวนคี่</a:t>
            </a:r>
          </a:p>
        </p:txBody>
      </p:sp>
      <p:pic>
        <p:nvPicPr>
          <p:cNvPr id="14338" name="Picture 2" descr="https://tse3.mm.bing.net/th?id=OIP.sMry_9EK2nXjt_NMP6pM8AHaEK&amp;pid=Api&amp;P=0&amp;w=273&amp;h=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976" y="4509120"/>
            <a:ext cx="3888432" cy="219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989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0"/>
            <a:ext cx="896448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u="sng" dirty="0"/>
              <a:t>การตรวจสอบข้อมูลด้วย บิตตรวจสอบ </a:t>
            </a:r>
            <a:r>
              <a:rPr lang="en-US" sz="3600" b="1" u="sng" dirty="0"/>
              <a:t>Parity Bit</a:t>
            </a:r>
          </a:p>
          <a:p>
            <a:endParaRPr lang="th-TH" sz="3200" b="1" dirty="0"/>
          </a:p>
          <a:p>
            <a:r>
              <a:rPr lang="th-TH" sz="3600" b="1" u="sng" dirty="0"/>
              <a:t>บิตตรวจสอบ </a:t>
            </a:r>
            <a:r>
              <a:rPr lang="th-TH" sz="3200" b="1" dirty="0"/>
              <a:t>(</a:t>
            </a:r>
            <a:r>
              <a:rPr lang="en-US" sz="3200" b="1" dirty="0"/>
              <a:t>Parity Bit)</a:t>
            </a:r>
            <a:r>
              <a:rPr lang="en-US" sz="3200" dirty="0"/>
              <a:t> </a:t>
            </a:r>
            <a:r>
              <a:rPr lang="th-TH" sz="3200" dirty="0"/>
              <a:t>คือ บิตที่เพิ่มเข้าไปในข้อมูล โดยไม่จำเป็นว่าจะต้องนำไปต่อท้ายหรือขึ้นต้น เพื่อทำให้แน่ใจว่าบิตที่เป็นค่า 1 ในข้อมูลมีจำนวนเป็นเลขคู่หรือเลขคี่ การใช้พาริตี้บิตเป็นวิธีที่ง่ายอย่างหนึ่งในการตรวจจับและแก้ไขความผิดพลาด</a:t>
            </a:r>
          </a:p>
          <a:p>
            <a:endParaRPr lang="th-TH" sz="3200" dirty="0"/>
          </a:p>
          <a:p>
            <a:r>
              <a:rPr lang="th-TH" sz="3200" b="1" dirty="0"/>
              <a:t>พาริตี้บิต</a:t>
            </a:r>
            <a:r>
              <a:rPr lang="th-TH" sz="3200" dirty="0"/>
              <a:t> มีไว้ตรวจสอบความผิดพลาดจากสื่อสารหรือส่งข้อมูล ซึ่งอาจมีสาเหตุต่างๆทำให้คอมพิวเตอร์ส่งข้อมูลผิดจาก 0 เป็น 1 ก็ได้ </a:t>
            </a:r>
          </a:p>
          <a:p>
            <a:endParaRPr lang="th-TH" sz="3200" dirty="0"/>
          </a:p>
          <a:p>
            <a:r>
              <a:rPr lang="th-TH" dirty="0"/>
              <a:t>หากต้องการตรวจสอบว่าคอมพิวเตอร์ส่งข้อมูลผิดพลาดหรือไม่ก็สามารถดูได้จากพาริตี้บิตนี้ โดยต้องทราบว่าคอมพิวเตอร์ที่ใช้นั้นเป็นระบบพา</a:t>
            </a:r>
            <a:r>
              <a:rPr lang="th-TH" dirty="0" err="1"/>
              <a:t>ริตี้</a:t>
            </a:r>
            <a:r>
              <a:rPr lang="th-TH" dirty="0"/>
              <a:t>เลขคู่หรือพา</a:t>
            </a:r>
            <a:r>
              <a:rPr lang="th-TH" dirty="0" err="1"/>
              <a:t>ริตี้</a:t>
            </a:r>
            <a:r>
              <a:rPr lang="th-TH" dirty="0"/>
              <a:t>เลขคี่ และคอมพิวเตอร์จะนับจำนวนเลข 1 ของแต่ละไบต์ว่ามีจำนวนเท่าใด</a:t>
            </a:r>
            <a:r>
              <a:rPr lang="th-TH" sz="3200" dirty="0"/>
              <a:t> </a:t>
            </a:r>
          </a:p>
        </p:txBody>
      </p:sp>
      <p:pic>
        <p:nvPicPr>
          <p:cNvPr id="1028" name="Picture 4" descr="https://tse1.mm.bing.net/th?id=OIP.YlGD-8QFlqfpANYcggph_wHaD7&amp;pid=Api&amp;P=0&amp;w=290&amp;h=1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92896"/>
            <a:ext cx="1872208" cy="99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30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0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/>
              <a:t>การตรวจสอบข้อมูลด้วย บิตตรวจสอบ </a:t>
            </a:r>
            <a:r>
              <a:rPr lang="en-US" sz="3600" b="1" dirty="0"/>
              <a:t>Parity Bit</a:t>
            </a:r>
          </a:p>
          <a:p>
            <a:r>
              <a:rPr lang="th-TH" sz="3600" b="1" dirty="0"/>
              <a:t>บิตตรวจสอบ (</a:t>
            </a:r>
            <a:r>
              <a:rPr lang="en-US" sz="3600" b="1" dirty="0"/>
              <a:t>Parity Bit)</a:t>
            </a:r>
            <a:endParaRPr lang="th-TH" sz="3600" b="1" dirty="0"/>
          </a:p>
          <a:p>
            <a:endParaRPr lang="th-TH" b="1" dirty="0"/>
          </a:p>
          <a:p>
            <a:r>
              <a:rPr lang="en-US" dirty="0"/>
              <a:t> </a:t>
            </a:r>
            <a:r>
              <a:rPr lang="th-TH" b="1" dirty="0"/>
              <a:t>พาริตี้บิตมีสองชนิด คือ พาริตี้บิตคู่ กับ พาริตี้บิตคี่</a:t>
            </a:r>
          </a:p>
          <a:p>
            <a:endParaRPr lang="th-TH" dirty="0"/>
          </a:p>
          <a:p>
            <a:r>
              <a:rPr lang="th-TH" sz="3600" b="1" u="sng" dirty="0"/>
              <a:t>พาริตี้บิตคู่</a:t>
            </a:r>
            <a:r>
              <a:rPr lang="th-TH" dirty="0"/>
              <a:t> มีค่าเป็น 1 เมื่อจำนวนของเลข 1 ในข้อมูลเป็นจำนวนคี่ (ซึ่งทำให้จำนวนเลข 1 ทั้งหมดเป็นจำนวนคู่เมื่อรวมกับบิตนี้)</a:t>
            </a:r>
          </a:p>
          <a:p>
            <a:endParaRPr lang="th-TH" dirty="0"/>
          </a:p>
          <a:p>
            <a:r>
              <a:rPr lang="th-TH" sz="3600" b="1" u="sng" dirty="0"/>
              <a:t>พาริตี้บิตคี่</a:t>
            </a:r>
            <a:r>
              <a:rPr lang="th-TH" dirty="0"/>
              <a:t> มีค่าเป็น 1 เมื่อจำนวนของเลข 1 ในข้อมูลเป็นจำนวนคู่ (ซึ่งทำให้จำนวนเลข 1 ทั้งหมดเป็นจำนวนคี่เมื่อรวมกับบิตนี้)</a:t>
            </a:r>
          </a:p>
        </p:txBody>
      </p:sp>
    </p:spTree>
    <p:extLst>
      <p:ext uri="{BB962C8B-B14F-4D97-AF65-F5344CB8AC3E}">
        <p14:creationId xmlns:p14="http://schemas.microsoft.com/office/powerpoint/2010/main" val="39269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404664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400" b="1" u="sng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b="1" u="sng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400" b="1" u="sng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b="1" u="sng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เป็นวิธีการตรวจจับข้อผิดพลาดอย่างง่ายและเก่าแก่โดยจะใช้บิตพา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ซึ่งประกอบด้วย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เลขไบ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นารี 0 หรือ 1 ปะท้ายเพิ่มเข้ามาอีกหนึ่งบิตเพื่อใช้เป็นบิตตรวจสอบ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โดยวิธีนี้จะมีอยู่ 2 วิธีด้วยกันคือ การตรวจสอบบิตภาวะคู่ (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Even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) และการตรวจบิตภาวะคี่ (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Odd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dirty="0">
              <a:latin typeface="Angsana New" pitchFamily="18" charset="-34"/>
              <a:cs typeface="Angsana New" pitchFamily="18" charset="-34"/>
            </a:endParaRPr>
          </a:p>
          <a:p>
            <a:r>
              <a:rPr lang="th-TH" dirty="0"/>
              <a:t>โดยการใช้ </a:t>
            </a:r>
            <a:r>
              <a:rPr lang="en-US" dirty="0"/>
              <a:t>Parity bit </a:t>
            </a:r>
            <a:r>
              <a:rPr lang="th-TH" dirty="0"/>
              <a:t>โดยเพิ่มเลขฐานสองขึ้นมาอีก 1 หลัก</a:t>
            </a:r>
          </a:p>
          <a:p>
            <a:r>
              <a:rPr lang="th-TH" dirty="0"/>
              <a:t>ให้แก่ตัวเลขเป็นเลขคี่ (</a:t>
            </a:r>
            <a:r>
              <a:rPr lang="en-US" dirty="0"/>
              <a:t>Odd) </a:t>
            </a:r>
            <a:r>
              <a:rPr lang="th-TH" dirty="0"/>
              <a:t>หรือ เลขคู่ (</a:t>
            </a:r>
            <a:r>
              <a:rPr lang="en-US" dirty="0"/>
              <a:t>Even) </a:t>
            </a:r>
            <a:r>
              <a:rPr lang="th-TH" dirty="0"/>
              <a:t>ดังตารางทางด้านเครื่องรับก็ต้องทำการตรวจสอบ </a:t>
            </a:r>
            <a:r>
              <a:rPr lang="en-US" dirty="0"/>
              <a:t>Parity Bit </a:t>
            </a:r>
            <a:r>
              <a:rPr lang="th-TH" dirty="0"/>
              <a:t>ว่าตรงตามผลการบวกตัวเลขหรือไม่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7630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188640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68" y="946289"/>
            <a:ext cx="7524750" cy="4038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683568" y="5282044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/>
              <a:t>ตารางแสดง 8 </a:t>
            </a:r>
            <a:r>
              <a:rPr lang="en-US" b="1" dirty="0"/>
              <a:t>Parity Bit </a:t>
            </a:r>
            <a:r>
              <a:rPr lang="th-TH" b="1" dirty="0"/>
              <a:t>แบบ </a:t>
            </a:r>
            <a:r>
              <a:rPr lang="en-US" b="1" dirty="0"/>
              <a:t>Odd </a:t>
            </a:r>
            <a:r>
              <a:rPr lang="th-TH" b="1" dirty="0"/>
              <a:t>และ </a:t>
            </a:r>
            <a:r>
              <a:rPr lang="en-US" b="1" dirty="0"/>
              <a:t>Even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263153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28367"/>
            <a:ext cx="842493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400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400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400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56" y="1337573"/>
            <a:ext cx="8420100" cy="26574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04173"/>
            <a:ext cx="8712968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755576" y="429637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/>
              <a:t>ตารางแสดง 8 </a:t>
            </a:r>
            <a:r>
              <a:rPr lang="en-US" b="1" dirty="0"/>
              <a:t>Parity Bit </a:t>
            </a:r>
            <a:r>
              <a:rPr lang="th-TH" b="1" dirty="0"/>
              <a:t>แบบ </a:t>
            </a:r>
            <a:r>
              <a:rPr lang="en-US" b="1" dirty="0"/>
              <a:t>Odd </a:t>
            </a:r>
            <a:r>
              <a:rPr lang="th-TH" b="1" dirty="0"/>
              <a:t>และ </a:t>
            </a:r>
            <a:r>
              <a:rPr lang="en-US" b="1" dirty="0"/>
              <a:t>Even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89404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เพิ่มเติมเกี่ยวกับ</a:t>
            </a:r>
            <a:r>
              <a:rPr lang="en-US" sz="4000" b="1" dirty="0"/>
              <a:t> parity</a:t>
            </a:r>
            <a:r>
              <a:rPr lang="th-TH" sz="40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3568" y="1268760"/>
            <a:ext cx="792088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พาริตี้บิตเป็นบิตที่ขยายเพิ่มเข้าไปต่อท้ายจากบิต </a:t>
            </a:r>
            <a:r>
              <a:rPr lang="en-US" dirty="0"/>
              <a:t>LSB </a:t>
            </a:r>
            <a:r>
              <a:rPr lang="th-TH" dirty="0"/>
              <a:t>ในรหัสของ</a:t>
            </a:r>
            <a:r>
              <a:rPr lang="th-TH" dirty="0" err="1"/>
              <a:t>เลขไบ</a:t>
            </a:r>
            <a:r>
              <a:rPr lang="th-TH" dirty="0"/>
              <a:t>นารีโดยเราจะใช้พาริตี้บิตในการตรวจสอบ</a:t>
            </a:r>
            <a:r>
              <a:rPr lang="th-TH" dirty="0" err="1"/>
              <a:t>รหัสไบ</a:t>
            </a:r>
            <a:r>
              <a:rPr lang="th-TH" dirty="0"/>
              <a:t>นารีว่ามีความถูกต้องหรือไม่ในการส่งข้อมูลจากต้นทางไปยังปลายทาง ซึ่งพาริตี้บิตนั้นมี 2 รูปแบบด้วยกันคือ</a:t>
            </a:r>
          </a:p>
          <a:p>
            <a:endParaRPr lang="th-TH" dirty="0"/>
          </a:p>
          <a:p>
            <a:pPr marL="514350" indent="-514350">
              <a:buAutoNum type="arabicPeriod"/>
            </a:pPr>
            <a:r>
              <a:rPr lang="th-TH" dirty="0"/>
              <a:t>พา</a:t>
            </a:r>
            <a:r>
              <a:rPr lang="th-TH" dirty="0" err="1"/>
              <a:t>ริตี้</a:t>
            </a:r>
            <a:r>
              <a:rPr lang="th-TH" dirty="0"/>
              <a:t>คี่ ( </a:t>
            </a:r>
            <a:r>
              <a:rPr lang="en-US" dirty="0"/>
              <a:t>Odd parity ) </a:t>
            </a:r>
            <a:r>
              <a:rPr lang="th-TH" dirty="0"/>
              <a:t>และ</a:t>
            </a:r>
          </a:p>
          <a:p>
            <a:pPr marL="514350" indent="-514350">
              <a:buAutoNum type="arabicPeriod"/>
            </a:pPr>
            <a:r>
              <a:rPr lang="th-TH" dirty="0"/>
              <a:t>พา</a:t>
            </a:r>
            <a:r>
              <a:rPr lang="th-TH" dirty="0" err="1"/>
              <a:t>ริตี้</a:t>
            </a:r>
            <a:r>
              <a:rPr lang="th-TH" dirty="0"/>
              <a:t>คู่ ( </a:t>
            </a:r>
            <a:r>
              <a:rPr lang="en-US" dirty="0"/>
              <a:t>Even parity )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02850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เพิ่มเติมเกี่ยวกับ</a:t>
            </a:r>
            <a:r>
              <a:rPr lang="en-US" sz="4000" b="1" dirty="0"/>
              <a:t> parity</a:t>
            </a:r>
            <a:r>
              <a:rPr lang="th-TH" sz="4000" dirty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966996"/>
            <a:ext cx="8393242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sz="4000" b="1" u="sng" dirty="0"/>
              <a:t>พา</a:t>
            </a:r>
            <a:r>
              <a:rPr lang="th-TH" sz="4000" b="1" u="sng" dirty="0" err="1"/>
              <a:t>ริตี้</a:t>
            </a:r>
            <a:r>
              <a:rPr lang="th-TH" sz="4000" b="1" u="sng" dirty="0"/>
              <a:t>คี่ </a:t>
            </a:r>
            <a:r>
              <a:rPr lang="th-TH" u="sng" dirty="0"/>
              <a:t>( </a:t>
            </a:r>
            <a:r>
              <a:rPr lang="en-US" u="sng" dirty="0"/>
              <a:t>Odd parity )</a:t>
            </a:r>
            <a:endParaRPr lang="th-TH" u="sng" dirty="0"/>
          </a:p>
          <a:p>
            <a:r>
              <a:rPr lang="th-TH" dirty="0"/>
              <a:t>ในการเพิ่มพาริตี้บิตให้</a:t>
            </a:r>
            <a:r>
              <a:rPr lang="th-TH" sz="4000" b="1" dirty="0"/>
              <a:t>เป็นพา</a:t>
            </a:r>
            <a:r>
              <a:rPr lang="th-TH" sz="4000" b="1" dirty="0" err="1"/>
              <a:t>ริตี้</a:t>
            </a:r>
            <a:r>
              <a:rPr lang="th-TH" sz="4000" b="1" dirty="0"/>
              <a:t>คี่ </a:t>
            </a:r>
            <a:r>
              <a:rPr lang="th-TH" dirty="0"/>
              <a:t>( </a:t>
            </a:r>
            <a:r>
              <a:rPr lang="en-US" dirty="0"/>
              <a:t>Odd parity ) </a:t>
            </a:r>
            <a:r>
              <a:rPr lang="th-TH" dirty="0"/>
              <a:t>สามารถทำได้โดยการนับจานวนเลข “1” ในเลข </a:t>
            </a:r>
            <a:r>
              <a:rPr lang="th-TH" dirty="0" err="1"/>
              <a:t>รหัสไบ</a:t>
            </a:r>
            <a:r>
              <a:rPr lang="th-TH" dirty="0"/>
              <a:t>นารีว่ามีจำนวนเป็นเลขคู่หรือเลขคี่ </a:t>
            </a:r>
          </a:p>
          <a:p>
            <a:r>
              <a:rPr lang="th-TH" b="1" u="sng" dirty="0"/>
              <a:t>ถ้าจำนวนเลข “1” เป็นเลขคี่ </a:t>
            </a:r>
            <a:r>
              <a:rPr lang="th-TH" dirty="0"/>
              <a:t>( 1 , 3 , 5 , 7 , 9 , … ) </a:t>
            </a:r>
            <a:r>
              <a:rPr lang="th-TH" b="1" dirty="0"/>
              <a:t>ให้ใส่เลข 0</a:t>
            </a:r>
            <a:r>
              <a:rPr lang="th-TH" dirty="0"/>
              <a:t> ใน พาริตี้บิต แต่</a:t>
            </a:r>
          </a:p>
          <a:p>
            <a:r>
              <a:rPr lang="th-TH" b="1" u="sng" dirty="0"/>
              <a:t>ถ้านับแล้วมีจำนวนจำนวนเลข “1” เป็นเลขคู่ </a:t>
            </a:r>
            <a:r>
              <a:rPr lang="th-TH" dirty="0"/>
              <a:t>( 2 , 4 , 6 , 8 , 10 , … ) </a:t>
            </a:r>
          </a:p>
          <a:p>
            <a:r>
              <a:rPr lang="th-TH" b="1" dirty="0"/>
              <a:t>ให้ใส่เลข 1 </a:t>
            </a:r>
            <a:r>
              <a:rPr lang="th-TH" dirty="0"/>
              <a:t>ในพาริตี้บิตแทน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875758"/>
            <a:ext cx="4904712" cy="15855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68220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dirty="0"/>
              <a:t>เพิ่มเติมเกี่ยวกับ</a:t>
            </a:r>
            <a:r>
              <a:rPr lang="en-US" sz="4000" b="1" dirty="0"/>
              <a:t> parity</a:t>
            </a:r>
            <a:r>
              <a:rPr lang="th-TH" sz="4000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2077691"/>
            <a:ext cx="87129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ส่วนในการเพิ่มพาริตี้บิตให้เป็นพา</a:t>
            </a:r>
            <a:r>
              <a:rPr lang="th-TH" dirty="0" err="1"/>
              <a:t>ริตี้</a:t>
            </a:r>
            <a:r>
              <a:rPr lang="th-TH" dirty="0"/>
              <a:t>คู่ ( </a:t>
            </a:r>
            <a:r>
              <a:rPr lang="en-US" dirty="0"/>
              <a:t>Even parity ) </a:t>
            </a:r>
            <a:r>
              <a:rPr lang="th-TH" dirty="0"/>
              <a:t>สามารถทำได้โดยการนับจำนวนเลข “1” เช่นเดียวกับการทาพา</a:t>
            </a:r>
            <a:r>
              <a:rPr lang="th-TH" dirty="0" err="1"/>
              <a:t>ริตี้</a:t>
            </a:r>
            <a:r>
              <a:rPr lang="th-TH" dirty="0"/>
              <a:t>คี่ </a:t>
            </a:r>
          </a:p>
          <a:p>
            <a:r>
              <a:rPr lang="th-TH" dirty="0"/>
              <a:t>โดย</a:t>
            </a:r>
            <a:r>
              <a:rPr lang="th-TH" sz="3600" b="1" dirty="0"/>
              <a:t>ถ้าจำนวนเลข “1” เป็นเลข คู่</a:t>
            </a:r>
            <a:r>
              <a:rPr lang="th-TH" b="1" dirty="0"/>
              <a:t>ให้</a:t>
            </a:r>
            <a:r>
              <a:rPr lang="th-TH" sz="3600" b="1" dirty="0"/>
              <a:t>ใส่เลข 0</a:t>
            </a:r>
            <a:r>
              <a:rPr lang="th-TH" b="1" dirty="0"/>
              <a:t> </a:t>
            </a:r>
            <a:r>
              <a:rPr lang="th-TH" dirty="0"/>
              <a:t>ในพาริตี้บิต แต่ถ้านับแล้วมี   </a:t>
            </a:r>
          </a:p>
          <a:p>
            <a:r>
              <a:rPr lang="th-TH" sz="3600" b="1" dirty="0"/>
              <a:t>       จำนวนเลข “1” เป็นเลข คี่</a:t>
            </a:r>
            <a:r>
              <a:rPr lang="th-TH" dirty="0"/>
              <a:t>ให้</a:t>
            </a:r>
            <a:r>
              <a:rPr lang="th-TH" b="1" dirty="0"/>
              <a:t>ใส่เลข </a:t>
            </a:r>
            <a:r>
              <a:rPr lang="th-TH" sz="4000" b="1" dirty="0"/>
              <a:t>1</a:t>
            </a:r>
            <a:r>
              <a:rPr lang="th-TH" dirty="0"/>
              <a:t> ในพาริตี้บิตแทน </a:t>
            </a:r>
          </a:p>
        </p:txBody>
      </p:sp>
      <p:sp>
        <p:nvSpPr>
          <p:cNvPr id="7" name="Rectangle 6"/>
          <p:cNvSpPr/>
          <p:nvPr/>
        </p:nvSpPr>
        <p:spPr>
          <a:xfrm>
            <a:off x="619135" y="1340768"/>
            <a:ext cx="39803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/>
              <a:t>พา</a:t>
            </a:r>
            <a:r>
              <a:rPr lang="th-TH" sz="3600" b="1" dirty="0" err="1"/>
              <a:t>ริตี้</a:t>
            </a:r>
            <a:r>
              <a:rPr lang="th-TH" sz="3600" b="1" dirty="0"/>
              <a:t>คู่ ( </a:t>
            </a:r>
            <a:r>
              <a:rPr lang="en-US" sz="3600" b="1" dirty="0"/>
              <a:t>Even parity ) </a:t>
            </a:r>
            <a:endParaRPr lang="th-TH" sz="3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5847050" cy="20162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02989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0"/>
            <a:ext cx="885698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000" b="1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เป็นวิธีการตรวจจับข้อผิดพลาดอย่างง่ายและเก่าแก่โดยจะใช้บิตพา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ซึ่งประกอบด้วย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เลขไบ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นารี 0 หรือ 1 ปะท้ายเพิ่มเข้ามาอีกหนึ่งบิตเพื่อใช้เป็นบิตตรวจสอบ โดยวิธีนี้จะมีอยู่ 2 วิธีด้วยกันคือ การตรวจสอบบิต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ภาวะคู่ (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Even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 และ    การตรวจบิตภาวะคี่ (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Odd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)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th-TH" b="1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ตัวอย่างเช่น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กรณีตรวจสอบบิตภาวะคู่หาบิตข้อมูลมีค่าเท่ากับ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0100110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ดังนั้นบิตพา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ที่เพิ่มเข้าไปก็คือ บิต 1 เพื่อให้เป็นบิตคู่(ให้บิต 1 รวมกันเป็นเลขคู่)</a:t>
            </a:r>
            <a:r>
              <a:rPr lang="th-TH" b="1" dirty="0">
                <a:latin typeface="Angsana New" pitchFamily="18" charset="-34"/>
                <a:cs typeface="Angsana New" pitchFamily="18" charset="-34"/>
              </a:rPr>
              <a:t> ก็จะได้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0100110</a:t>
            </a:r>
            <a:r>
              <a:rPr lang="th-TH" sz="3600" b="1" u="sng" dirty="0">
                <a:latin typeface="Angsana New" pitchFamily="18" charset="-34"/>
                <a:cs typeface="Angsana New" pitchFamily="18" charset="-34"/>
              </a:rPr>
              <a:t>1</a:t>
            </a:r>
            <a:endParaRPr lang="th-TH" dirty="0"/>
          </a:p>
        </p:txBody>
      </p:sp>
      <p:sp>
        <p:nvSpPr>
          <p:cNvPr id="2" name="Rectangle 1"/>
          <p:cNvSpPr/>
          <p:nvPr/>
        </p:nvSpPr>
        <p:spPr>
          <a:xfrm>
            <a:off x="1331640" y="4149080"/>
            <a:ext cx="221567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0 1 0 0 1 1 0</a:t>
            </a:r>
            <a:endParaRPr lang="th-TH" sz="4800" dirty="0"/>
          </a:p>
        </p:txBody>
      </p:sp>
      <p:sp>
        <p:nvSpPr>
          <p:cNvPr id="4" name="Rectangle 3"/>
          <p:cNvSpPr/>
          <p:nvPr/>
        </p:nvSpPr>
        <p:spPr>
          <a:xfrm>
            <a:off x="1331640" y="5589240"/>
            <a:ext cx="252024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0 1 0 0 1 1 0 </a:t>
            </a:r>
            <a:r>
              <a:rPr lang="th-TH" sz="4800" b="1" u="sng" dirty="0">
                <a:latin typeface="Angsana New" pitchFamily="18" charset="-34"/>
                <a:cs typeface="Angsana New" pitchFamily="18" charset="-34"/>
              </a:rPr>
              <a:t>1</a:t>
            </a:r>
            <a:endParaRPr lang="th-TH" sz="4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491880" y="5589240"/>
            <a:ext cx="0" cy="8309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331640" y="5063708"/>
            <a:ext cx="221567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dirty="0"/>
              <a:t>ข้อมูล</a:t>
            </a:r>
          </a:p>
        </p:txBody>
      </p:sp>
      <p:sp>
        <p:nvSpPr>
          <p:cNvPr id="8" name="Rectangle 7"/>
          <p:cNvSpPr/>
          <p:nvPr/>
        </p:nvSpPr>
        <p:spPr>
          <a:xfrm>
            <a:off x="4716016" y="4980077"/>
            <a:ext cx="22220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latin typeface="Angsana New" pitchFamily="18" charset="-34"/>
                <a:cs typeface="Angsana New" pitchFamily="18" charset="-34"/>
              </a:rPr>
              <a:t>ภาวะคู่ (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Even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) </a:t>
            </a:r>
            <a:endParaRPr lang="th-TH" dirty="0"/>
          </a:p>
        </p:txBody>
      </p:sp>
      <p:cxnSp>
        <p:nvCxnSpPr>
          <p:cNvPr id="10" name="Straight Arrow Connector 9"/>
          <p:cNvCxnSpPr>
            <a:stCxn id="8" idx="1"/>
            <a:endCxn id="4" idx="3"/>
          </p:cNvCxnSpPr>
          <p:nvPr/>
        </p:nvCxnSpPr>
        <p:spPr>
          <a:xfrm flipH="1">
            <a:off x="3851882" y="5241687"/>
            <a:ext cx="864134" cy="7630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267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512" y="0"/>
            <a:ext cx="885698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600" b="1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000" b="1" dirty="0">
              <a:latin typeface="Angsana New" pitchFamily="18" charset="-34"/>
              <a:cs typeface="Angsana New" pitchFamily="18" charset="-34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อีกตัวอย่าง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แต่ถ้า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ข้อมูลมีค่าเท่ากับ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0110110 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บิตพา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ริตี้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ที่เพิ่มเข้าไปก็จะเป็นบิต 0 ก็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จะได้ </a:t>
            </a:r>
            <a:r>
              <a:rPr lang="th-TH" sz="3600" b="1" dirty="0">
                <a:latin typeface="Angsana New" pitchFamily="18" charset="-34"/>
                <a:cs typeface="Angsana New" pitchFamily="18" charset="-34"/>
              </a:rPr>
              <a:t>0110110</a:t>
            </a:r>
            <a:r>
              <a:rPr lang="th-TH" sz="3600" b="1" u="sng" dirty="0">
                <a:latin typeface="Angsana New" pitchFamily="18" charset="-34"/>
                <a:cs typeface="Angsana New" pitchFamily="18" charset="-34"/>
              </a:rPr>
              <a:t>0</a:t>
            </a:r>
            <a:endParaRPr lang="th-TH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187624" y="2611160"/>
            <a:ext cx="221567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0 1 1 0 1 1 0</a:t>
            </a:r>
            <a:endParaRPr lang="th-TH" sz="4800" dirty="0"/>
          </a:p>
        </p:txBody>
      </p:sp>
      <p:sp>
        <p:nvSpPr>
          <p:cNvPr id="7" name="Rectangle 6"/>
          <p:cNvSpPr/>
          <p:nvPr/>
        </p:nvSpPr>
        <p:spPr>
          <a:xfrm>
            <a:off x="1219632" y="3861048"/>
            <a:ext cx="252024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4800" b="1" dirty="0">
                <a:latin typeface="Angsana New" pitchFamily="18" charset="-34"/>
                <a:cs typeface="Angsana New" pitchFamily="18" charset="-34"/>
              </a:rPr>
              <a:t>0 1 1 0 1 1 0 </a:t>
            </a:r>
            <a:r>
              <a:rPr lang="th-TH" sz="4800" b="1" u="sng" dirty="0">
                <a:latin typeface="Angsana New" pitchFamily="18" charset="-34"/>
                <a:cs typeface="Angsana New" pitchFamily="18" charset="-34"/>
              </a:rPr>
              <a:t>0</a:t>
            </a:r>
            <a:endParaRPr lang="th-TH" sz="48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347864" y="3861048"/>
            <a:ext cx="0" cy="8309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8377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7708" y="892791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พิจารณาจากรูป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ฝั่งส่งได้ส่งข้อมูล </a:t>
            </a:r>
            <a:r>
              <a:rPr lang="th-TH" sz="4000" dirty="0">
                <a:latin typeface="Angsana New" pitchFamily="18" charset="-34"/>
                <a:cs typeface="Angsana New" pitchFamily="18" charset="-34"/>
              </a:rPr>
              <a:t>0100110 </a:t>
            </a:r>
            <a:r>
              <a:rPr lang="th-TH" sz="3200" dirty="0">
                <a:latin typeface="Angsana New" pitchFamily="18" charset="-34"/>
                <a:cs typeface="Angsana New" pitchFamily="18" charset="-34"/>
              </a:rPr>
              <a:t>ซึ่งเป็น ข้อมูลต้นทางโดยใช้วิธีการตรวจสอบบิตแบบภาวะคู่ ครั้นข้อมูลส่งไปยังปลายทาง ปลายทางก็จะตรวจสอบบิต ด้วย วิธีเดียวกันให้สังเกตบรรทัดที่สองของตารางจะพบว่าเมื่อข้อมูลส่งไปยังปลายทาง ปรากฏว่ามีค่าของบิต หนึ่งเปลี่ยน แปลงไป จึงตรวจจับข้อผิดพลาดได้ </a:t>
            </a:r>
            <a:endParaRPr lang="th-TH" sz="3200" dirty="0"/>
          </a:p>
        </p:txBody>
      </p:sp>
      <p:sp>
        <p:nvSpPr>
          <p:cNvPr id="5" name="Rectangle 4"/>
          <p:cNvSpPr/>
          <p:nvPr/>
        </p:nvSpPr>
        <p:spPr>
          <a:xfrm>
            <a:off x="251520" y="120105"/>
            <a:ext cx="52405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การใช้บิตตรวจสอบ (</a:t>
            </a:r>
            <a:r>
              <a:rPr lang="th-TH" sz="4000" b="1" dirty="0" err="1">
                <a:latin typeface="Angsana New" pitchFamily="18" charset="-34"/>
                <a:cs typeface="Angsana New" pitchFamily="18" charset="-34"/>
              </a:rPr>
              <a:t>Parity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4000" b="1" dirty="0" err="1">
                <a:latin typeface="Angsana New" pitchFamily="18" charset="-34"/>
                <a:cs typeface="Angsana New" pitchFamily="18" charset="-34"/>
              </a:rPr>
              <a:t>Checks</a:t>
            </a:r>
            <a:r>
              <a:rPr lang="th-TH" sz="4000" b="1" dirty="0">
                <a:latin typeface="Angsana New" pitchFamily="18" charset="-34"/>
                <a:cs typeface="Angsana New" pitchFamily="18" charset="-34"/>
              </a:rPr>
              <a:t>)</a:t>
            </a:r>
            <a:endParaRPr lang="th-TH" sz="2400" b="1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8640960" cy="172819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7663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1261819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การแทนข้อมูลในหน่วยความจำ</a:t>
            </a:r>
          </a:p>
          <a:p>
            <a:r>
              <a:rPr lang="th-TH" dirty="0"/>
              <a:t>หน่วยความจำหลักของคอมพิวเตอร์เป็นที่เก็บข้อมูลและคำสั่งในขณะประมวลผล การเก็บข้อมูลในหน่วยความจำเป็นการเก็บรหัสตัวเลขฐานสอง ข้อมูลที่ใช้ในการประมวลผลทั้งตัวเลขหรือตัวอักษรจะได้รับการแทนเป็นตัวเลขฐานสอง แล้วเก็บไว้ในหน่วยความจำ เช่น ข้อความว่า </a:t>
            </a:r>
            <a:r>
              <a:rPr lang="en-US" dirty="0"/>
              <a:t>BANGKOK </a:t>
            </a:r>
            <a:r>
              <a:rPr lang="th-TH" dirty="0"/>
              <a:t>เก็บในคอมพิวเตอร์จะแทนเป็นรหัสเรียงกันไป ดังนี้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717032"/>
            <a:ext cx="4114800" cy="27622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03053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704" y="991806"/>
            <a:ext cx="82809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หน่วยความจำของไมโครคอมพิวเตอร์ที่ใช้กันอยู่ในขณะนี้ มีขนาดความกว้าง 8 บิต และเก็บข้อมูลเรียงกันไป โดยมีการกำหนดตำแหน่งซึ่งเรียกว่า เลขที่อยู่ (</a:t>
            </a:r>
            <a:r>
              <a:rPr lang="en-US" dirty="0"/>
              <a:t>address)</a:t>
            </a:r>
            <a:br>
              <a:rPr lang="en-US" dirty="0"/>
            </a:br>
            <a:endParaRPr lang="en-US" dirty="0"/>
          </a:p>
          <a:p>
            <a:r>
              <a:rPr lang="th-TH" dirty="0"/>
              <a:t>เพื่อให้ข้อมูลที่เก็บมีความถูกต้อง การเขียนหรืออ่านทุกครั้งจึงต้องตรวจสอบความถูกต้องของข้อมูล วิธีที่ง่ายและนิยมใช้กันคือการเพิ่มอีก 1 บิต เรียกว่า บิตพาริตี (</a:t>
            </a:r>
            <a:r>
              <a:rPr lang="en-US" dirty="0"/>
              <a:t>parity bit) </a:t>
            </a:r>
            <a:r>
              <a:rPr lang="th-TH" dirty="0"/>
              <a:t>บิตพาริตีที่เพิ่มเติมเข้าไปจะ</a:t>
            </a:r>
            <a:r>
              <a:rPr lang="th-TH" b="1" dirty="0"/>
              <a:t>ทำให้ข้อมูลทั้งหมดในส่วนนั้นมีเลข 1 เป็นจำนวนคู่ หรือจำนวนคี่ เช่น ในไมโครคอมพิวเตอร์เพิ่มอีก 1 บิต เพื่อทำให้เลขหนึ่งเป็นจำนวนคู่ เรียกว่าพาริตีคู่ (</a:t>
            </a:r>
            <a:r>
              <a:rPr lang="en-US" b="1" dirty="0"/>
              <a:t>even parity) </a:t>
            </a:r>
            <a:r>
              <a:rPr lang="th-TH" b="1" dirty="0"/>
              <a:t>บิตพาริตีที่เติมสำหรับข้อมูลตัวอักษร </a:t>
            </a:r>
            <a:r>
              <a:rPr lang="en-US" b="1" dirty="0"/>
              <a:t>A </a:t>
            </a:r>
            <a:r>
              <a:rPr lang="th-TH" b="1" dirty="0"/>
              <a:t>และ </a:t>
            </a:r>
            <a:r>
              <a:rPr lang="en-US" b="1" dirty="0"/>
              <a:t>E </a:t>
            </a:r>
            <a:r>
              <a:rPr lang="th-TH" b="1" dirty="0"/>
              <a:t>เป็นดังนี้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439652" y="26064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43704" y="5514911"/>
            <a:ext cx="3708216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A 01000001 0 &lt;-- </a:t>
            </a:r>
            <a:r>
              <a:rPr lang="th-TH" dirty="0"/>
              <a:t>บิตพาริตี</a:t>
            </a:r>
          </a:p>
          <a:p>
            <a:r>
              <a:rPr lang="en-US" dirty="0"/>
              <a:t>E 01000101 1 &lt;-- </a:t>
            </a:r>
            <a:r>
              <a:rPr lang="th-TH" dirty="0"/>
              <a:t>บิตพาริตี</a:t>
            </a:r>
          </a:p>
        </p:txBody>
      </p:sp>
      <p:sp>
        <p:nvSpPr>
          <p:cNvPr id="7" name="Rectangle 6"/>
          <p:cNvSpPr/>
          <p:nvPr/>
        </p:nvSpPr>
        <p:spPr>
          <a:xfrm>
            <a:off x="3699520" y="4908422"/>
            <a:ext cx="539308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ข้อมูล </a:t>
            </a:r>
            <a:r>
              <a:rPr lang="en-US" dirty="0"/>
              <a:t>A </a:t>
            </a:r>
            <a:r>
              <a:rPr lang="th-TH" dirty="0"/>
              <a:t>มีเลข 1 สองตัว ซึ่งเป็นจำนวนคู่อยู่แล้ว ดังนั้นจึงใส่บิตพาริตีเป็นเลข 0</a:t>
            </a:r>
            <a:br>
              <a:rPr lang="th-TH" dirty="0"/>
            </a:br>
            <a:r>
              <a:rPr lang="th-TH" dirty="0"/>
              <a:t>ข้อมูล </a:t>
            </a:r>
            <a:r>
              <a:rPr lang="en-US" dirty="0"/>
              <a:t>E </a:t>
            </a:r>
            <a:r>
              <a:rPr lang="th-TH" dirty="0"/>
              <a:t>มีเลข 1 เป็นจำนวนคี่ จึงใส่บิตพาริตีเป็น 1 เพื่อให้มีเลข 1 เป็นจำนวนคู่</a:t>
            </a:r>
          </a:p>
        </p:txBody>
      </p:sp>
    </p:spTree>
    <p:extLst>
      <p:ext uri="{BB962C8B-B14F-4D97-AF65-F5344CB8AC3E}">
        <p14:creationId xmlns:p14="http://schemas.microsoft.com/office/powerpoint/2010/main" val="2072776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1124744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ข้อความ </a:t>
            </a:r>
            <a:r>
              <a:rPr lang="en-US" dirty="0"/>
              <a:t>BANGKOK </a:t>
            </a:r>
            <a:r>
              <a:rPr lang="th-TH" dirty="0"/>
              <a:t>เมื่อเก็บในหน่วยความจำหลักของไมโครคอมพิวเตอร์ที่มีบิตพาริตีด้วยจะเป็นดังรูป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342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36" y="2276872"/>
            <a:ext cx="4371975" cy="29241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385584" y="5517232"/>
            <a:ext cx="6318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i="1" dirty="0"/>
              <a:t>แสดงตัวอย่างการแทนข้อความในหน่วยความจำแบบมีบิตพาริตี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295668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52736"/>
            <a:ext cx="91450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การแทนคำสั่งในหน่วยความจำ</a:t>
            </a:r>
            <a:br>
              <a:rPr lang="th-TH" b="1" dirty="0"/>
            </a:br>
            <a:r>
              <a:rPr lang="th-TH" dirty="0"/>
              <a:t>หน่วยควบคุมของคอมพิวเตอร์ที่อยู่ในซีพียู ทำการอ่านคำสั่งจากหน่วยความจำมาแปลความหมายและกระทำตาม คำสั่งคอมพิวเตอร์พื้นฐานที่สุดเรียกว่า ภาษาเครื่อง </a:t>
            </a:r>
            <a:r>
              <a:rPr lang="th-TH" sz="2000" dirty="0"/>
              <a:t>(</a:t>
            </a:r>
            <a:r>
              <a:rPr lang="en-US" sz="2000" dirty="0"/>
              <a:t>machine </a:t>
            </a:r>
            <a:r>
              <a:rPr lang="en-US" sz="2000" dirty="0" err="1"/>
              <a:t>langauge</a:t>
            </a:r>
            <a:r>
              <a:rPr lang="en-US" sz="2000" dirty="0"/>
              <a:t>) </a:t>
            </a:r>
            <a:endParaRPr lang="th-TH" sz="2000" dirty="0"/>
          </a:p>
          <a:p>
            <a:endParaRPr lang="th-TH" dirty="0"/>
          </a:p>
          <a:p>
            <a:endParaRPr lang="th-TH" dirty="0"/>
          </a:p>
          <a:p>
            <a:r>
              <a:rPr lang="th-TH" b="1" u="sng" dirty="0"/>
              <a:t>ภาษาเครื่องมีลักษณะเป็นรหัสที่ใช้ตัวเลขฐานสอง </a:t>
            </a:r>
            <a:r>
              <a:rPr lang="th-TH" dirty="0"/>
              <a:t>ตัวเลขฐานสองเหล่านี้แทนชุดรหัสคำสั่ง คอมพิวเตอร์เครื่องหนึ่งมีคำสั่งที่ใช้ได้หลายร้อยคำสั่ง แต่ละคำสั่งจะมีความหมายเฉพาะ</a:t>
            </a:r>
          </a:p>
          <a:p>
            <a:endParaRPr lang="th-TH" dirty="0"/>
          </a:p>
          <a:p>
            <a:r>
              <a:rPr lang="th-TH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342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28377222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52736"/>
            <a:ext cx="9145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การแทนคำสั่งในหน่วยความจำ</a:t>
            </a:r>
            <a:br>
              <a:rPr lang="th-TH" b="1" dirty="0"/>
            </a:br>
            <a:r>
              <a:rPr lang="th-TH" dirty="0"/>
              <a:t> เช่น คำสั่งนำข้อมูลที่มีค่าเป็น 3 จากหน่วยความจำตำแหน่งที่ 8000 มาบวกกับข้อมูลที่มีค่าเป็น 5 ในตำแหน่งที่ 8001 ผลลัพธ์ที่ได้ให้เก็บไว้ในหน่วยความจำตำแหน่งที่ 8002 เมื่อเขียนคำสั่งเป็นภาษาเครื่องจะมีลักษณะเป็นตัวเลขฐานสองเรียงต่อกันเป็นจำนวนมาก ซึ่งเข้าใจได้ยาก จึงมักใช้ตัวอักษรแทนรหัสภาษาเครื่องเหล่านี้ ตัวอย่าง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9672" y="223342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3"/>
            <a:ext cx="626745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187624" y="5949280"/>
            <a:ext cx="40350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i="1" dirty="0"/>
              <a:t>แสดงตัวอย่างการแทนคำสั่งภาษาเครื่อง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459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39652" y="1588"/>
            <a:ext cx="576064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/>
              <a:t> การแทนข้อมูลในหน่วยความจำ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179512" y="730142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รหัสภาษาเครื่องเมื่อเก็บอยู่ในหน่วยความจำของคอมพิวเตอร์จะมีลักษณะเรียงต่อกันไป สมมติให้ส่วนของโปรแกรมเก็บในหน่วยความจำตำแหน่งเริ่มจาก 1000 และข้อมูลเก็บไว้ที่ตำแหน่งเริ่มจาก 8000 ดังรูป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19" y="1700808"/>
            <a:ext cx="5591175" cy="34575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718" y="5381625"/>
            <a:ext cx="5743575" cy="14763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Rectangle 5"/>
          <p:cNvSpPr/>
          <p:nvPr/>
        </p:nvSpPr>
        <p:spPr>
          <a:xfrm>
            <a:off x="467544" y="1988840"/>
            <a:ext cx="2376264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i="1" dirty="0"/>
              <a:t>การเก็บข้อมูลและคำสั่งลงในหน่วยความจำด้วยรหัสเลขฐานสอง</a:t>
            </a:r>
            <a:endParaRPr lang="th-TH" dirty="0"/>
          </a:p>
        </p:txBody>
      </p:sp>
      <p:sp>
        <p:nvSpPr>
          <p:cNvPr id="7" name="Rectangle 6"/>
          <p:cNvSpPr/>
          <p:nvPr/>
        </p:nvSpPr>
        <p:spPr>
          <a:xfrm>
            <a:off x="-29616" y="4004221"/>
            <a:ext cx="3312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/>
              <a:t>ภาษาสั่งการพื้นฐานที่ใช้รหัสตัวเลขฐานสองนี้เรียกว่า ภาษาเครื่อง คอมพิวเตอร์ที่ใช้ซีพียูต่างตระกูลกันจะมีภาษาเครื่องที่ต่างกัน เช่น เครื่องที่ใช้ซีพียูเพ</a:t>
            </a:r>
            <a:r>
              <a:rPr lang="th-TH" sz="2400" dirty="0" err="1"/>
              <a:t>นเทียม</a:t>
            </a:r>
            <a:r>
              <a:rPr lang="th-TH" sz="2400" dirty="0"/>
              <a:t>กับซีพียูที่ใช้ในเครื่องแมกอิน</a:t>
            </a:r>
            <a:r>
              <a:rPr lang="th-TH" sz="2400" dirty="0" err="1"/>
              <a:t>ทอช</a:t>
            </a:r>
            <a:r>
              <a:rPr lang="th-TH" sz="2400" dirty="0"/>
              <a:t> มีรหัสคำสั่งต่างกัน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88423" y="4941168"/>
            <a:ext cx="5041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 . . .. . . . . . . . . . . . . . . . . . . . . . . . .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21626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24847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h-TH" b="1" dirty="0"/>
              <a:t>ต่อไป</a:t>
            </a:r>
            <a:br>
              <a:rPr lang="th-TH" b="1" dirty="0">
                <a:solidFill>
                  <a:schemeClr val="dk1"/>
                </a:solidFill>
              </a:rPr>
            </a:br>
            <a:r>
              <a:rPr lang="th-TH" b="1" dirty="0">
                <a:solidFill>
                  <a:schemeClr val="dk1"/>
                </a:solidFill>
              </a:rPr>
              <a:t>ลอจิกเกต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r>
              <a:rPr lang="th-TH" b="1" dirty="0">
                <a:solidFill>
                  <a:schemeClr val="dk1"/>
                </a:solidFill>
              </a:rPr>
              <a:t>เครื่องหมายที่ใช้ในสมการลอจิก ตารางความจริง นอตเกต  </a:t>
            </a:r>
            <a:r>
              <a:rPr lang="th-TH" b="1" dirty="0" err="1">
                <a:solidFill>
                  <a:schemeClr val="dk1"/>
                </a:solidFill>
              </a:rPr>
              <a:t>แอนด์</a:t>
            </a:r>
            <a:r>
              <a:rPr lang="th-TH" b="1" dirty="0">
                <a:solidFill>
                  <a:schemeClr val="dk1"/>
                </a:solidFill>
              </a:rPr>
              <a:t>เกต </a:t>
            </a:r>
            <a:r>
              <a:rPr lang="th-TH" b="1" dirty="0" err="1">
                <a:solidFill>
                  <a:schemeClr val="dk1"/>
                </a:solidFill>
              </a:rPr>
              <a:t>แนนด์</a:t>
            </a:r>
            <a:r>
              <a:rPr lang="th-TH" b="1" dirty="0">
                <a:solidFill>
                  <a:schemeClr val="dk1"/>
                </a:solidFill>
              </a:rPr>
              <a:t>เกต </a:t>
            </a:r>
            <a:r>
              <a:rPr lang="th-TH" b="1" dirty="0" err="1">
                <a:solidFill>
                  <a:schemeClr val="dk1"/>
                </a:solidFill>
              </a:rPr>
              <a:t>ออร์</a:t>
            </a:r>
            <a:r>
              <a:rPr lang="th-TH" b="1" dirty="0">
                <a:solidFill>
                  <a:schemeClr val="dk1"/>
                </a:solidFill>
              </a:rPr>
              <a:t>เกต</a:t>
            </a:r>
            <a:br>
              <a:rPr lang="th-TH" b="1" dirty="0">
                <a:solidFill>
                  <a:schemeClr val="dk1"/>
                </a:solidFill>
              </a:rPr>
            </a:br>
            <a:r>
              <a:rPr lang="th-TH" b="1" dirty="0" err="1">
                <a:solidFill>
                  <a:schemeClr val="dk1"/>
                </a:solidFill>
              </a:rPr>
              <a:t>เอ็กซ์คลูซีฟออร์</a:t>
            </a:r>
            <a:r>
              <a:rPr lang="th-TH" b="1" dirty="0">
                <a:solidFill>
                  <a:schemeClr val="dk1"/>
                </a:solidFill>
              </a:rPr>
              <a:t>เกต </a:t>
            </a:r>
            <a:r>
              <a:rPr lang="th-TH" b="1" dirty="0" err="1">
                <a:solidFill>
                  <a:schemeClr val="dk1"/>
                </a:solidFill>
              </a:rPr>
              <a:t>เอ็กซ์คลูซีฟนอร์</a:t>
            </a:r>
            <a:r>
              <a:rPr lang="th-TH" b="1" dirty="0">
                <a:solidFill>
                  <a:schemeClr val="dk1"/>
                </a:solidFill>
              </a:rPr>
              <a:t>เกต</a:t>
            </a:r>
            <a:br>
              <a:rPr lang="th-TH" b="1" dirty="0"/>
            </a:b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0701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2521</TotalTime>
  <Words>2299</Words>
  <Application>Microsoft Office PowerPoint</Application>
  <PresentationFormat>On-screen Show (4:3)</PresentationFormat>
  <Paragraphs>165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Angsana New</vt:lpstr>
      <vt:lpstr>Arial</vt:lpstr>
      <vt:lpstr>Calibri</vt:lpstr>
      <vt:lpstr>Roboto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ต่อไป ลอจิกเกต เครื่องหมายที่ใช้ในสมการลอจิก ตารางความจริง นอตเกต  แอนด์เกต แนนด์เกต ออร์เกต เอ็กซ์คลูซีฟออร์เกต เอ็กซ์คลูซีฟนอร์เกต 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449</cp:revision>
  <dcterms:created xsi:type="dcterms:W3CDTF">2021-07-04T04:15:50Z</dcterms:created>
  <dcterms:modified xsi:type="dcterms:W3CDTF">2026-08-02T07:35:52Z</dcterms:modified>
</cp:coreProperties>
</file>