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375" r:id="rId3"/>
    <p:sldId id="379" r:id="rId4"/>
    <p:sldId id="376" r:id="rId5"/>
    <p:sldId id="373" r:id="rId6"/>
    <p:sldId id="377" r:id="rId7"/>
    <p:sldId id="380" r:id="rId8"/>
    <p:sldId id="381" r:id="rId9"/>
    <p:sldId id="382" r:id="rId10"/>
    <p:sldId id="383" r:id="rId11"/>
    <p:sldId id="357" r:id="rId12"/>
    <p:sldId id="358" r:id="rId13"/>
    <p:sldId id="378" r:id="rId14"/>
    <p:sldId id="359" r:id="rId15"/>
    <p:sldId id="360" r:id="rId16"/>
    <p:sldId id="363" r:id="rId17"/>
    <p:sldId id="364" r:id="rId18"/>
    <p:sldId id="367" r:id="rId19"/>
    <p:sldId id="369" r:id="rId20"/>
    <p:sldId id="279" r:id="rId21"/>
    <p:sldId id="265" r:id="rId22"/>
    <p:sldId id="284" r:id="rId23"/>
    <p:sldId id="266" r:id="rId24"/>
    <p:sldId id="267" r:id="rId25"/>
    <p:sldId id="280" r:id="rId26"/>
    <p:sldId id="281" r:id="rId27"/>
    <p:sldId id="282" r:id="rId28"/>
    <p:sldId id="283" r:id="rId29"/>
    <p:sldId id="374" r:id="rId3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258" autoAdjust="0"/>
  </p:normalViewPr>
  <p:slideViewPr>
    <p:cSldViewPr>
      <p:cViewPr varScale="1">
        <p:scale>
          <a:sx n="61" d="100"/>
          <a:sy n="61" d="100"/>
        </p:scale>
        <p:origin x="165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D18865-176A-4BBE-9D32-D923E6E19387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DC095B-1091-42F3-BB77-15D1A0869A97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7049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DC095B-1091-42F3-BB77-15D1A0869A97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75753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989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101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8505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40022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26397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70854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6962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48304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2282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47932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35484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50716-A281-49AF-8E4C-5C77681B9FAF}" type="datetimeFigureOut">
              <a:rPr lang="th-TH" smtClean="0"/>
              <a:t>30/08/69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4DE4A8-F58A-4875-AD12-C5601BD1E2B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42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globalpsa.com/wp-content/uploads/200724-At-the-Helm-Industry-Digital-Acceleration-Edited-2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3794"/>
            <a:ext cx="9144000" cy="26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5896" y="6029703"/>
            <a:ext cx="33730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b="1" dirty="0">
                <a:solidFill>
                  <a:srgbClr val="CCFF33"/>
                </a:solidFill>
              </a:rPr>
              <a:t>อ้างอิงที่มา </a:t>
            </a:r>
            <a:r>
              <a:rPr lang="en-US" b="1" dirty="0">
                <a:solidFill>
                  <a:srgbClr val="CCFF33"/>
                </a:solidFill>
              </a:rPr>
              <a:t>: </a:t>
            </a:r>
            <a:r>
              <a:rPr lang="th-TH" b="1" dirty="0">
                <a:solidFill>
                  <a:srgbClr val="CCFF33"/>
                </a:solidFill>
              </a:rPr>
              <a:t>พนมไพร ช่วงจั่น</a:t>
            </a:r>
            <a:endParaRPr lang="th-TH" dirty="0">
              <a:solidFill>
                <a:srgbClr val="CCFF33"/>
              </a:solidFill>
            </a:endParaRPr>
          </a:p>
        </p:txBody>
      </p:sp>
      <p:pic>
        <p:nvPicPr>
          <p:cNvPr id="2" name="Picture 2" descr="https://i.ytimg.com/vi/IUDvDcwvSMs/maxresdefaul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62"/>
            <a:ext cx="9144000" cy="452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208232" y="620688"/>
            <a:ext cx="6346180" cy="76944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4400" b="1" dirty="0">
                <a:solidFill>
                  <a:schemeClr val="bg1"/>
                </a:solidFill>
              </a:rPr>
              <a:t> วงจรคอม</a:t>
            </a:r>
            <a:r>
              <a:rPr lang="th-TH" sz="4400" b="1" dirty="0" err="1">
                <a:solidFill>
                  <a:schemeClr val="bg1"/>
                </a:solidFill>
              </a:rPr>
              <a:t>บิเนชั่น</a:t>
            </a:r>
            <a:r>
              <a:rPr lang="th-TH" dirty="0"/>
              <a:t> (</a:t>
            </a:r>
            <a:r>
              <a:rPr lang="en-US" dirty="0"/>
              <a:t>Combination Circuit)</a:t>
            </a:r>
            <a:endParaRPr lang="th-TH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155196" y="4592202"/>
            <a:ext cx="2960948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/>
              <a:t>ITQ1001</a:t>
            </a:r>
            <a:endParaRPr lang="th-TH" sz="4000" dirty="0"/>
          </a:p>
        </p:txBody>
      </p:sp>
      <p:sp>
        <p:nvSpPr>
          <p:cNvPr id="4" name="Rectangle 3"/>
          <p:cNvSpPr/>
          <p:nvPr/>
        </p:nvSpPr>
        <p:spPr>
          <a:xfrm>
            <a:off x="65896" y="4684535"/>
            <a:ext cx="6089300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ประตูสัญญาณตรรกะพื้นฐาน (</a:t>
            </a:r>
            <a:r>
              <a:rPr lang="en-US" b="1" dirty="0"/>
              <a:t>Basic Logic Gates)</a:t>
            </a:r>
            <a:endParaRPr lang="th-TH" dirty="0"/>
          </a:p>
        </p:txBody>
      </p:sp>
      <p:sp>
        <p:nvSpPr>
          <p:cNvPr id="12" name="Rectangle 11"/>
          <p:cNvSpPr/>
          <p:nvPr/>
        </p:nvSpPr>
        <p:spPr>
          <a:xfrm>
            <a:off x="1187624" y="1422921"/>
            <a:ext cx="6366788" cy="707886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 </a:t>
            </a:r>
            <a:r>
              <a:rPr lang="th-TH" sz="4000" b="1" dirty="0"/>
              <a:t>วงจรซี</a:t>
            </a:r>
            <a:r>
              <a:rPr lang="th-TH" sz="4000" b="1" dirty="0" err="1"/>
              <a:t>เควนเชียล</a:t>
            </a:r>
            <a:r>
              <a:rPr lang="th-TH" sz="4000" b="1" dirty="0"/>
              <a:t> </a:t>
            </a:r>
            <a:r>
              <a:rPr lang="en-US" sz="4000" b="1" dirty="0"/>
              <a:t>( Sequential)</a:t>
            </a:r>
            <a:endParaRPr lang="th-TH" sz="4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E6207F-1AE7-4E7B-A4D1-4EFB0C0938B9}"/>
              </a:ext>
            </a:extLst>
          </p:cNvPr>
          <p:cNvSpPr txBox="1"/>
          <p:nvPr/>
        </p:nvSpPr>
        <p:spPr>
          <a:xfrm>
            <a:off x="178009" y="5437217"/>
            <a:ext cx="6788525" cy="523220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https://sciencedemos.org.uk/logic_gates.php</a:t>
            </a:r>
            <a:endParaRPr lang="th-TH" dirty="0">
              <a:solidFill>
                <a:srgbClr val="FFFF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4C915E-52B9-4743-B906-CEDB577A7A03}"/>
              </a:ext>
            </a:extLst>
          </p:cNvPr>
          <p:cNvSpPr txBox="1"/>
          <p:nvPr/>
        </p:nvSpPr>
        <p:spPr>
          <a:xfrm>
            <a:off x="173469" y="6079825"/>
            <a:ext cx="4611414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r>
              <a:rPr lang="th-TH" dirty="0">
                <a:solidFill>
                  <a:srgbClr val="FFFF00"/>
                </a:solidFill>
              </a:rPr>
              <a:t>https://logic.ly/demo/</a:t>
            </a:r>
          </a:p>
        </p:txBody>
      </p:sp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27584" y="365572"/>
            <a:ext cx="7668344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ทบทวนประตูสัญญาณตรรกะพื้นฐาน (</a:t>
            </a:r>
            <a:r>
              <a:rPr lang="en-US" b="1" dirty="0"/>
              <a:t>Basic Logic Gates)</a:t>
            </a:r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179512" y="1124744"/>
            <a:ext cx="896448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การประยุกต์ที่สำคัญของ</a:t>
            </a:r>
            <a:r>
              <a:rPr lang="th-TH" dirty="0" err="1"/>
              <a:t>พีชคณิตบูลีน</a:t>
            </a:r>
            <a:r>
              <a:rPr lang="th-TH" dirty="0"/>
              <a:t> เป็นการออกแบบวงจร</a:t>
            </a:r>
            <a:r>
              <a:rPr lang="th-TH" dirty="0" err="1"/>
              <a:t>อิเลค</a:t>
            </a:r>
            <a:r>
              <a:rPr lang="th-TH" dirty="0"/>
              <a:t>โทรนิกส์ (</a:t>
            </a:r>
            <a:r>
              <a:rPr lang="en-US" dirty="0"/>
              <a:t>electronics circuit)</a:t>
            </a:r>
            <a:r>
              <a:rPr lang="th-TH" dirty="0"/>
              <a:t>ข้อมูลเข้าและออก (สัญญาณเปิดหรือปิด) เทียบได้กับ 0 หรือ 1</a:t>
            </a:r>
          </a:p>
          <a:p>
            <a:r>
              <a:rPr lang="th-TH" b="1" dirty="0"/>
              <a:t>หน่วยพื้นฐานของวงจร</a:t>
            </a:r>
            <a:r>
              <a:rPr lang="th-TH" dirty="0"/>
              <a:t>ก็คือ ประตูสัญญาณ (</a:t>
            </a:r>
            <a:r>
              <a:rPr lang="en-US" dirty="0"/>
              <a:t>Gates) </a:t>
            </a:r>
            <a:r>
              <a:rPr lang="th-TH" dirty="0"/>
              <a:t>โดยแต่ละประตูสัญญาณก็คือแต่ละตัวดำเนินการ</a:t>
            </a:r>
            <a:r>
              <a:rPr lang="th-TH" dirty="0" err="1"/>
              <a:t>พีชคณิตบูลีน</a:t>
            </a:r>
            <a:endParaRPr lang="th-TH" dirty="0"/>
          </a:p>
        </p:txBody>
      </p:sp>
      <p:sp>
        <p:nvSpPr>
          <p:cNvPr id="4" name="Rectangle 3"/>
          <p:cNvSpPr/>
          <p:nvPr/>
        </p:nvSpPr>
        <p:spPr>
          <a:xfrm>
            <a:off x="251520" y="3068960"/>
            <a:ext cx="6462464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ประตูสัญญาณตรรกะพื้นฐาน (</a:t>
            </a:r>
            <a:r>
              <a:rPr lang="en-US" b="1" dirty="0"/>
              <a:t>Basic Logic Gates)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323528" y="3880188"/>
            <a:ext cx="74705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ประตูสัญญาณนิเสธ (</a:t>
            </a:r>
            <a:r>
              <a:rPr lang="en-US" b="1" dirty="0"/>
              <a:t>Inverter gate) </a:t>
            </a:r>
            <a:r>
              <a:rPr lang="th-TH" dirty="0"/>
              <a:t>รับค่าสัญญาณเข้าจาก 1 ตัว</a:t>
            </a:r>
            <a:r>
              <a:rPr lang="th-TH" dirty="0" err="1"/>
              <a:t>แปรบูลีน</a:t>
            </a:r>
            <a:r>
              <a:rPr lang="th-TH" dirty="0"/>
              <a:t> และให้สัญญาณออกเป็นการกลับสถานะของสัญญาณเข้า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52" y="4859055"/>
            <a:ext cx="255270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94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75656" y="332656"/>
            <a:ext cx="631844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b="1" dirty="0"/>
              <a:t>ประตูสัญญาณตรรกะพื้นฐาน (</a:t>
            </a:r>
            <a:r>
              <a:rPr lang="en-US" b="1" dirty="0"/>
              <a:t>Basic Logic Gates)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199728" y="1124744"/>
            <a:ext cx="8090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ประตูสัญญาณ</a:t>
            </a:r>
            <a:r>
              <a:rPr lang="th-TH" b="1" dirty="0" err="1"/>
              <a:t>ออร์</a:t>
            </a:r>
            <a:r>
              <a:rPr lang="th-TH" b="1" dirty="0"/>
              <a:t> (</a:t>
            </a:r>
            <a:r>
              <a:rPr lang="en-US" b="1" dirty="0"/>
              <a:t>OR Gate) </a:t>
            </a:r>
            <a:r>
              <a:rPr lang="th-TH" dirty="0"/>
              <a:t>มีสัญญาณเข้าจากอย่างน้อย 2 ตัว</a:t>
            </a:r>
            <a:r>
              <a:rPr lang="th-TH" dirty="0" err="1"/>
              <a:t>แปรบูลีน</a:t>
            </a:r>
            <a:r>
              <a:rPr lang="th-TH" dirty="0"/>
              <a:t> ซึ่งอาจจะมีมากกว่าก็ได้ และให้สัญญาณออกเป็น</a:t>
            </a:r>
            <a:r>
              <a:rPr lang="th-TH" dirty="0" err="1"/>
              <a:t>ผลบวกบู</a:t>
            </a:r>
            <a:r>
              <a:rPr lang="th-TH" dirty="0"/>
              <a:t>ลีนของสัญญาณเข้าทั้งหมด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536" y="2060848"/>
            <a:ext cx="3219450" cy="189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321608" y="3956323"/>
            <a:ext cx="77048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ประตูสัญญาณ</a:t>
            </a:r>
            <a:r>
              <a:rPr lang="th-TH" b="1" dirty="0" err="1"/>
              <a:t>แอนด์</a:t>
            </a:r>
            <a:r>
              <a:rPr lang="th-TH" b="1" dirty="0"/>
              <a:t> (</a:t>
            </a:r>
            <a:r>
              <a:rPr lang="en-US" b="1" dirty="0"/>
              <a:t>AND Gate) </a:t>
            </a:r>
            <a:r>
              <a:rPr lang="th-TH" dirty="0"/>
              <a:t>มีสัญญาณเข้าที่มาจาก 2 ตัว</a:t>
            </a:r>
            <a:r>
              <a:rPr lang="th-TH" dirty="0" err="1"/>
              <a:t>แปรบูลีน</a:t>
            </a:r>
            <a:r>
              <a:rPr lang="th-TH" dirty="0"/>
              <a:t>เป็นอย่างน้อย โดยที่จะให้สัญญาณออกเป็นผล</a:t>
            </a:r>
            <a:r>
              <a:rPr lang="th-TH" dirty="0" err="1"/>
              <a:t>คูณบู</a:t>
            </a:r>
            <a:r>
              <a:rPr lang="th-TH" dirty="0"/>
              <a:t>ลีนของค่าที่ได้จากตัว</a:t>
            </a:r>
            <a:r>
              <a:rPr lang="th-TH" dirty="0" err="1"/>
              <a:t>แปรบูลีน</a:t>
            </a:r>
            <a:r>
              <a:rPr lang="th-TH" dirty="0"/>
              <a:t>ทั้งหมด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869160"/>
            <a:ext cx="27146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03816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1164134"/>
            <a:ext cx="867645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u="sng" dirty="0"/>
              <a:t>การวาดวงจรของเครือข่ายตรรกศาสตร์ </a:t>
            </a:r>
            <a:r>
              <a:rPr lang="th-TH" dirty="0"/>
              <a:t>(</a:t>
            </a:r>
            <a:r>
              <a:rPr lang="en-US" sz="2400" dirty="0"/>
              <a:t>Logic Network) </a:t>
            </a:r>
            <a:r>
              <a:rPr lang="th-TH" dirty="0"/>
              <a:t>หรือเครือข่ายประตูสัญญาณ </a:t>
            </a:r>
            <a:r>
              <a:rPr lang="th-TH" sz="2000" dirty="0"/>
              <a:t>(</a:t>
            </a:r>
            <a:r>
              <a:rPr lang="en-US" sz="2000" dirty="0" err="1"/>
              <a:t>GatingNetwork</a:t>
            </a:r>
            <a:r>
              <a:rPr lang="en-US" sz="2000" dirty="0"/>
              <a:t>)</a:t>
            </a:r>
          </a:p>
          <a:p>
            <a:endParaRPr lang="en-US" sz="2000" dirty="0"/>
          </a:p>
          <a:p>
            <a:r>
              <a:rPr lang="th-TH" dirty="0"/>
              <a:t>1. </a:t>
            </a:r>
            <a:r>
              <a:rPr lang="th-TH" b="1" dirty="0"/>
              <a:t>เส้นของสัญญาณเข้า</a:t>
            </a:r>
            <a:r>
              <a:rPr lang="th-TH" dirty="0"/>
              <a:t>สามารถแยกออกเพื่อเป็นสัญญาณเข้าสำหรับประตูสัญญาณมากกว่า 1ประตูได้</a:t>
            </a:r>
          </a:p>
          <a:p>
            <a:r>
              <a:rPr lang="th-TH" dirty="0"/>
              <a:t>2. </a:t>
            </a:r>
            <a:r>
              <a:rPr lang="th-TH" b="1" dirty="0"/>
              <a:t>เส้นสัญญาณเข้าและเส้นสัญญาณออก</a:t>
            </a:r>
            <a:r>
              <a:rPr lang="th-TH" dirty="0"/>
              <a:t>จะต้องวิ่งเข้าสู่ประตูสัญญาณเท่านั้น</a:t>
            </a:r>
          </a:p>
          <a:p>
            <a:endParaRPr lang="th-TH" dirty="0"/>
          </a:p>
          <a:p>
            <a:r>
              <a:rPr lang="th-TH" dirty="0"/>
              <a:t>3. </a:t>
            </a:r>
            <a:r>
              <a:rPr lang="th-TH" b="1" dirty="0"/>
              <a:t>จะไม่มีสัญญาณย้อนกลับ</a:t>
            </a:r>
            <a:r>
              <a:rPr lang="th-TH" dirty="0"/>
              <a:t> คือ สัญญาณออกจากประตูสัญญาณ </a:t>
            </a:r>
            <a:r>
              <a:rPr lang="en-US" i="1" dirty="0"/>
              <a:t>G </a:t>
            </a:r>
            <a:r>
              <a:rPr lang="th-TH" dirty="0"/>
              <a:t>จะไม่กลายเป็นสัญญาณเข้าของ </a:t>
            </a:r>
            <a:r>
              <a:rPr lang="en-US" i="1" dirty="0"/>
              <a:t>G </a:t>
            </a:r>
            <a:r>
              <a:rPr lang="th-TH" dirty="0"/>
              <a:t>หรือประตูสัญญาณที่อยู่ก่อน </a:t>
            </a:r>
            <a:r>
              <a:rPr lang="en-US" i="1" dirty="0"/>
              <a:t>G </a:t>
            </a:r>
            <a:r>
              <a:rPr lang="th-TH" dirty="0"/>
              <a:t>ไม่ว่าจะทางตรงหรือทางอ้อม</a:t>
            </a:r>
          </a:p>
          <a:p>
            <a:endParaRPr lang="th-TH" dirty="0"/>
          </a:p>
          <a:p>
            <a:r>
              <a:rPr lang="th-TH" dirty="0"/>
              <a:t>4. </a:t>
            </a:r>
            <a:r>
              <a:rPr lang="th-TH" b="1" dirty="0"/>
              <a:t>เครือข่ายประตูสัญญาณนี้จะไม่ขึ้นกับเวลา</a:t>
            </a:r>
            <a:r>
              <a:rPr lang="th-TH" dirty="0"/>
              <a:t> นั่นคือ ค่าสัญญาณออกจากวงจรจะถูกคำนวณรวมในครั้งเดียวพร้อมกันทั้งวงจร</a:t>
            </a:r>
          </a:p>
        </p:txBody>
      </p:sp>
      <p:sp>
        <p:nvSpPr>
          <p:cNvPr id="3" name="Rectangle 2"/>
          <p:cNvSpPr/>
          <p:nvPr/>
        </p:nvSpPr>
        <p:spPr>
          <a:xfrm>
            <a:off x="323528" y="116632"/>
            <a:ext cx="8532440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sz="3600" b="1" dirty="0"/>
              <a:t>การวาดวงจรของเครือข่ายตรรกศาสตร์</a:t>
            </a:r>
            <a:r>
              <a:rPr lang="th-TH" dirty="0"/>
              <a:t> (</a:t>
            </a:r>
            <a:r>
              <a:rPr lang="en-US" dirty="0"/>
              <a:t>Logic Network)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191741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81432"/>
            <a:ext cx="748883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dirty="0"/>
              <a:t>ตัวอย่าง ออกแบบวงจรตรรกศาสตร์ ที่ทำงานเช่นเดียวกับฟังก์ชัน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1" y="1052736"/>
            <a:ext cx="3733800" cy="4953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Rectangle 2"/>
          <p:cNvSpPr/>
          <p:nvPr/>
        </p:nvSpPr>
        <p:spPr>
          <a:xfrm>
            <a:off x="4716016" y="1024816"/>
            <a:ext cx="350489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แยกออกเป็นสองส่วนคือ</a:t>
            </a:r>
          </a:p>
        </p:txBody>
      </p:sp>
      <p:sp>
        <p:nvSpPr>
          <p:cNvPr id="4" name="Rectangle 3"/>
          <p:cNvSpPr/>
          <p:nvPr/>
        </p:nvSpPr>
        <p:spPr>
          <a:xfrm>
            <a:off x="432960" y="2038412"/>
            <a:ext cx="190148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dirty="0"/>
              <a:t>1. (</a:t>
            </a:r>
            <a:r>
              <a:rPr lang="en-US" i="1" dirty="0"/>
              <a:t>x </a:t>
            </a:r>
            <a:r>
              <a:rPr lang="en-US" dirty="0"/>
              <a:t>+ </a:t>
            </a:r>
            <a:r>
              <a:rPr lang="en-US" i="1" dirty="0"/>
              <a:t>y </a:t>
            </a:r>
            <a:r>
              <a:rPr lang="en-US" dirty="0"/>
              <a:t>+ </a:t>
            </a:r>
            <a:r>
              <a:rPr lang="en-US" i="1" dirty="0"/>
              <a:t>z</a:t>
            </a:r>
            <a:r>
              <a:rPr lang="en-US" dirty="0"/>
              <a:t>)</a:t>
            </a:r>
            <a:endParaRPr lang="th-TH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5323" y="2099311"/>
            <a:ext cx="866775" cy="5048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6" name="Straight Arrow Connector 5"/>
          <p:cNvCxnSpPr/>
          <p:nvPr/>
        </p:nvCxnSpPr>
        <p:spPr>
          <a:xfrm flipH="1">
            <a:off x="1763688" y="1548036"/>
            <a:ext cx="570755" cy="4903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131840" y="1548036"/>
            <a:ext cx="144016" cy="4903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148" y="2866073"/>
            <a:ext cx="714375" cy="4000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2804160"/>
            <a:ext cx="600075" cy="52387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10" name="Straight Arrow Connector 9"/>
          <p:cNvCxnSpPr>
            <a:endCxn id="3076" idx="0"/>
          </p:cNvCxnSpPr>
          <p:nvPr/>
        </p:nvCxnSpPr>
        <p:spPr>
          <a:xfrm flipH="1">
            <a:off x="2875336" y="2604136"/>
            <a:ext cx="59987" cy="26193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563888" y="2604136"/>
            <a:ext cx="238210" cy="200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51" y="3857992"/>
            <a:ext cx="7981950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4457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116632"/>
            <a:ext cx="849694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u="sng" dirty="0"/>
              <a:t>ตัวอย่างการประยุกต์การออกแบบวงจร</a:t>
            </a:r>
            <a:r>
              <a:rPr lang="th-TH" sz="3200" b="1" u="sng" dirty="0" err="1"/>
              <a:t>ตรรก</a:t>
            </a:r>
            <a:r>
              <a:rPr lang="th-TH" sz="3200" b="1" u="sng" dirty="0"/>
              <a:t>เพื่อสร้างวงจรควบคุม</a:t>
            </a:r>
            <a:endParaRPr lang="th-TH" dirty="0"/>
          </a:p>
          <a:p>
            <a:r>
              <a:rPr lang="th-TH" dirty="0"/>
              <a:t>ในการแข่งขันเทควันโดจะต้องใช้กรรมการ 3 คน คะแนนแต่ละคะแนนจะเกิดจากการ</a:t>
            </a:r>
          </a:p>
          <a:p>
            <a:r>
              <a:rPr lang="th-TH" dirty="0"/>
              <a:t>กดปุ่มของกรรมการพร้อมกันอย่างน้อย 2 ใน 3 คน ให้ออกแบบวงจรตรรกศาสตร์เพื่อสร้างวงจรควบคุมในการให้คะแนน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2708920"/>
            <a:ext cx="87849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1.</a:t>
            </a:r>
            <a:r>
              <a:rPr lang="th-TH" dirty="0"/>
              <a:t>ให้กรรมการแต่ละคนคือ </a:t>
            </a:r>
            <a:r>
              <a:rPr lang="en-US" i="1" dirty="0"/>
              <a:t>x </a:t>
            </a:r>
            <a:r>
              <a:rPr lang="en-US" dirty="0"/>
              <a:t>, </a:t>
            </a:r>
            <a:r>
              <a:rPr lang="en-US" i="1" dirty="0"/>
              <a:t>y </a:t>
            </a:r>
            <a:r>
              <a:rPr lang="th-TH" dirty="0"/>
              <a:t>และ </a:t>
            </a:r>
            <a:r>
              <a:rPr lang="en-US" i="1" dirty="0"/>
              <a:t>z </a:t>
            </a:r>
            <a:r>
              <a:rPr lang="th-TH" dirty="0"/>
              <a:t>การที่ </a:t>
            </a:r>
            <a:r>
              <a:rPr lang="en-US" i="1" dirty="0"/>
              <a:t>x </a:t>
            </a:r>
            <a:r>
              <a:rPr lang="th-TH" dirty="0"/>
              <a:t>กดปุ่มให้คะแนน นั่นคือ </a:t>
            </a:r>
            <a:r>
              <a:rPr lang="en-US" i="1" dirty="0"/>
              <a:t>x </a:t>
            </a:r>
            <a:r>
              <a:rPr lang="en-US" dirty="0"/>
              <a:t>=1 </a:t>
            </a:r>
            <a:r>
              <a:rPr lang="th-TH" dirty="0"/>
              <a:t>แต่ถ้า</a:t>
            </a:r>
          </a:p>
          <a:p>
            <a:r>
              <a:rPr lang="th-TH" dirty="0"/>
              <a:t>ไม่ได้กดปุ่มให้คะแนน นั่นคือ </a:t>
            </a:r>
            <a:r>
              <a:rPr lang="en-US" i="1" dirty="0"/>
              <a:t>x </a:t>
            </a:r>
            <a:r>
              <a:rPr lang="en-US" dirty="0"/>
              <a:t>= 0 </a:t>
            </a:r>
            <a:r>
              <a:rPr lang="th-TH" dirty="0"/>
              <a:t>สำหรับกรรมการ </a:t>
            </a:r>
            <a:r>
              <a:rPr lang="en-US" i="1" dirty="0"/>
              <a:t>y </a:t>
            </a:r>
            <a:r>
              <a:rPr lang="th-TH" dirty="0"/>
              <a:t>และ </a:t>
            </a:r>
            <a:r>
              <a:rPr lang="en-US" i="1" dirty="0"/>
              <a:t>z </a:t>
            </a:r>
            <a:r>
              <a:rPr lang="th-TH" dirty="0"/>
              <a:t>ก็จะถูกกำหนดแบบ</a:t>
            </a:r>
          </a:p>
          <a:p>
            <a:r>
              <a:rPr lang="th-TH" dirty="0"/>
              <a:t>เดียวกัน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8476" y="1939454"/>
            <a:ext cx="2303836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th-TH" dirty="0"/>
              <a:t>วิเคราะห์การออกแบบ</a:t>
            </a:r>
          </a:p>
        </p:txBody>
      </p:sp>
      <p:sp>
        <p:nvSpPr>
          <p:cNvPr id="5" name="Rectangle 4"/>
          <p:cNvSpPr/>
          <p:nvPr/>
        </p:nvSpPr>
        <p:spPr>
          <a:xfrm>
            <a:off x="323528" y="4102696"/>
            <a:ext cx="78488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2.   </a:t>
            </a:r>
            <a:r>
              <a:rPr lang="th-TH" dirty="0"/>
              <a:t>2 ใน 3 ของกรรมการจะต้องกดปุ่มจึงจะได้คะแนน(สัญญาณเป็น 1) เขียนได้เป็นนิพจน์</a:t>
            </a:r>
            <a:r>
              <a:rPr lang="en-US" dirty="0"/>
              <a:t> </a:t>
            </a:r>
            <a:r>
              <a:rPr lang="en-US" i="1" dirty="0" err="1"/>
              <a:t>xy</a:t>
            </a:r>
            <a:r>
              <a:rPr lang="en-US" i="1" dirty="0"/>
              <a:t> </a:t>
            </a:r>
            <a:r>
              <a:rPr lang="en-US" dirty="0"/>
              <a:t>, </a:t>
            </a:r>
            <a:r>
              <a:rPr lang="en-US" i="1" dirty="0" err="1"/>
              <a:t>xz</a:t>
            </a:r>
            <a:r>
              <a:rPr lang="en-US" i="1" dirty="0"/>
              <a:t> </a:t>
            </a:r>
            <a:r>
              <a:rPr lang="th-TH" dirty="0"/>
              <a:t>และ </a:t>
            </a:r>
            <a:r>
              <a:rPr lang="en-US" i="1" dirty="0" err="1"/>
              <a:t>yz</a:t>
            </a:r>
            <a:r>
              <a:rPr lang="en-US" i="1" dirty="0"/>
              <a:t> </a:t>
            </a:r>
            <a:r>
              <a:rPr lang="th-TH" dirty="0"/>
              <a:t>แทนกรรมการ 2 คนใดๆกดปุ่ม</a:t>
            </a:r>
          </a:p>
        </p:txBody>
      </p:sp>
      <p:sp>
        <p:nvSpPr>
          <p:cNvPr id="6" name="Rectangle 5"/>
          <p:cNvSpPr/>
          <p:nvPr/>
        </p:nvSpPr>
        <p:spPr>
          <a:xfrm>
            <a:off x="408476" y="5229200"/>
            <a:ext cx="8208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3. </a:t>
            </a:r>
            <a:r>
              <a:rPr lang="th-TH" dirty="0"/>
              <a:t>รวมเหตุการณ์เข้าด้วยกัน เราจะได้</a:t>
            </a:r>
            <a:r>
              <a:rPr lang="th-TH" dirty="0" err="1"/>
              <a:t>ฟังก์ชันบูลีน</a:t>
            </a:r>
            <a:r>
              <a:rPr lang="th-TH" dirty="0"/>
              <a:t>แทนผลของการกดปุ่มเป็น</a:t>
            </a:r>
          </a:p>
          <a:p>
            <a:r>
              <a:rPr lang="en-US" i="1" dirty="0"/>
              <a:t>f 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,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i="1" dirty="0" err="1"/>
              <a:t>xy</a:t>
            </a:r>
            <a:r>
              <a:rPr lang="en-US" i="1" dirty="0"/>
              <a:t> </a:t>
            </a:r>
            <a:r>
              <a:rPr lang="en-US" dirty="0"/>
              <a:t>+ </a:t>
            </a:r>
            <a:r>
              <a:rPr lang="en-US" i="1" dirty="0" err="1"/>
              <a:t>xz</a:t>
            </a:r>
            <a:r>
              <a:rPr lang="en-US" i="1" dirty="0"/>
              <a:t> </a:t>
            </a:r>
            <a:r>
              <a:rPr lang="en-US" dirty="0"/>
              <a:t>+ </a:t>
            </a:r>
            <a:r>
              <a:rPr lang="en-US" i="1" dirty="0" err="1"/>
              <a:t>yz</a:t>
            </a:r>
            <a:r>
              <a:rPr lang="en-US" i="1" dirty="0"/>
              <a:t> </a:t>
            </a:r>
            <a:r>
              <a:rPr lang="th-TH" dirty="0"/>
              <a:t>จะเขียนเป็นวงจรตรรกศาสตร์ได้ดังนี้</a:t>
            </a:r>
          </a:p>
          <a:p>
            <a:r>
              <a:rPr lang="th-TH" dirty="0"/>
              <a:t>(หน้าถัดไป)</a:t>
            </a:r>
          </a:p>
        </p:txBody>
      </p:sp>
    </p:spTree>
    <p:extLst>
      <p:ext uri="{BB962C8B-B14F-4D97-AF65-F5344CB8AC3E}">
        <p14:creationId xmlns:p14="http://schemas.microsoft.com/office/powerpoint/2010/main" val="238456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9296" y="2060848"/>
            <a:ext cx="8208912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th-TH" dirty="0"/>
              <a:t>รวมเหตุการณ์เข้าด้วยกัน เราจะได้</a:t>
            </a:r>
            <a:r>
              <a:rPr lang="th-TH" dirty="0" err="1"/>
              <a:t>ฟังก์ชันบูลีน</a:t>
            </a:r>
            <a:r>
              <a:rPr lang="th-TH" dirty="0"/>
              <a:t>แทนผลของการกดปุ่มเป็น</a:t>
            </a:r>
          </a:p>
          <a:p>
            <a:r>
              <a:rPr lang="en-US" i="1" dirty="0"/>
              <a:t>f 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 </a:t>
            </a:r>
            <a:r>
              <a:rPr lang="en-US" i="1" dirty="0"/>
              <a:t>y</a:t>
            </a:r>
            <a:r>
              <a:rPr lang="en-US" dirty="0"/>
              <a:t>, </a:t>
            </a:r>
            <a:r>
              <a:rPr lang="en-US" i="1" dirty="0"/>
              <a:t>z</a:t>
            </a:r>
            <a:r>
              <a:rPr lang="en-US" dirty="0"/>
              <a:t>) = </a:t>
            </a:r>
            <a:r>
              <a:rPr lang="en-US" i="1" dirty="0" err="1"/>
              <a:t>xy</a:t>
            </a:r>
            <a:r>
              <a:rPr lang="en-US" i="1" dirty="0"/>
              <a:t> </a:t>
            </a:r>
            <a:r>
              <a:rPr lang="en-US" dirty="0"/>
              <a:t>+ </a:t>
            </a:r>
            <a:r>
              <a:rPr lang="en-US" i="1" dirty="0" err="1"/>
              <a:t>xz</a:t>
            </a:r>
            <a:r>
              <a:rPr lang="en-US" i="1" dirty="0"/>
              <a:t> </a:t>
            </a:r>
            <a:r>
              <a:rPr lang="en-US" dirty="0"/>
              <a:t>+ </a:t>
            </a:r>
            <a:r>
              <a:rPr lang="en-US" i="1" dirty="0" err="1"/>
              <a:t>yz</a:t>
            </a:r>
            <a:r>
              <a:rPr lang="en-US" i="1" dirty="0"/>
              <a:t> </a:t>
            </a:r>
            <a:r>
              <a:rPr lang="th-TH" dirty="0"/>
              <a:t>จะเขียนเป็นวงจรตรรกศาสตร์ได้ดังนี้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03" y="3789040"/>
            <a:ext cx="7029450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1264" y="41672"/>
            <a:ext cx="8496944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b="1" u="sng" dirty="0"/>
              <a:t>ตัวอย่างที่ </a:t>
            </a:r>
            <a:r>
              <a:rPr lang="en-US" sz="3200" b="1" u="sng" dirty="0"/>
              <a:t>1 </a:t>
            </a:r>
            <a:r>
              <a:rPr lang="th-TH" sz="3200" b="1" u="sng" dirty="0"/>
              <a:t>การประยุกต์การออกแบบวงจร</a:t>
            </a:r>
            <a:r>
              <a:rPr lang="th-TH" sz="3200" b="1" u="sng" dirty="0" err="1"/>
              <a:t>ตรรก</a:t>
            </a:r>
            <a:endParaRPr lang="th-TH" dirty="0"/>
          </a:p>
          <a:p>
            <a:r>
              <a:rPr lang="th-TH" dirty="0"/>
              <a:t>ในการแข่งขันเทควันโดจะต้องใช้กรรมการ 3 คน คะแนนแต่ละคะแนนจะเกิดจากการ</a:t>
            </a:r>
          </a:p>
          <a:p>
            <a:r>
              <a:rPr lang="th-TH" dirty="0"/>
              <a:t>กดปุ่มของกรรมการพร้อมกันอย่างน้อย 2 ใน 3 คน ให้ออกแบบวงจรตรรกศาสตร์เพื่อสร้างวงจรควบคุมในการให้คะแนน</a:t>
            </a:r>
          </a:p>
        </p:txBody>
      </p:sp>
    </p:spTree>
    <p:extLst>
      <p:ext uri="{BB962C8B-B14F-4D97-AF65-F5344CB8AC3E}">
        <p14:creationId xmlns:p14="http://schemas.microsoft.com/office/powerpoint/2010/main" val="28229314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064" y="855386"/>
            <a:ext cx="85902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สมมุติว่าเราต้องการไฟที่ควบคุมได้จากสวิทช์มากกว่า 1 จุด เช่นไฟตรงบันไดบ้านที่</a:t>
            </a:r>
          </a:p>
          <a:p>
            <a:r>
              <a:rPr lang="th-TH" dirty="0"/>
              <a:t>เปิดและปิดได้ทั้งจากชั้นบนและชั้นล่าง โดยเมื่อมีการกดสวิทช์ใดสวิทช์หนึ่ง ไฟจะเปลี่ยน</a:t>
            </a:r>
          </a:p>
          <a:p>
            <a:r>
              <a:rPr lang="th-TH" dirty="0"/>
              <a:t>สถานการณ์ปิดไปเป็นเปิด และเปิดไปเป็นปิด ให้ออกแบบวงจรตรรกศาสตร์ที่ใช้ควบคุมการเปิดและปิดไฟจาก 2 จุด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528" y="302380"/>
            <a:ext cx="1564852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th-TH" b="1" dirty="0"/>
              <a:t>ตัวอย่างที่ </a:t>
            </a:r>
            <a:r>
              <a:rPr lang="en-US" b="1" dirty="0"/>
              <a:t>2</a:t>
            </a:r>
            <a:r>
              <a:rPr lang="en-US" dirty="0"/>
              <a:t> </a:t>
            </a:r>
            <a:endParaRPr lang="th-TH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32" y="5678557"/>
            <a:ext cx="3595754" cy="108573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4242698" y="5674439"/>
            <a:ext cx="4844298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400" dirty="0"/>
              <a:t>- </a:t>
            </a:r>
            <a:r>
              <a:rPr lang="th-TH" sz="3200" b="1" dirty="0"/>
              <a:t>ลอจิก 0 </a:t>
            </a:r>
            <a:r>
              <a:rPr lang="th-TH" sz="2400" dirty="0"/>
              <a:t>หมายถึง ไม่มีสัญญาณ หรือสวิตช์เปิด </a:t>
            </a:r>
          </a:p>
          <a:p>
            <a:r>
              <a:rPr lang="th-TH" sz="2400" dirty="0"/>
              <a:t>- </a:t>
            </a:r>
            <a:r>
              <a:rPr lang="th-TH" sz="3200" b="1" dirty="0"/>
              <a:t>ลอจิก 1 </a:t>
            </a:r>
            <a:r>
              <a:rPr lang="th-TH" sz="2400" dirty="0"/>
              <a:t>หมายถึง มีสัญญาณหรือสวิตช์ปิด </a:t>
            </a:r>
          </a:p>
        </p:txBody>
      </p:sp>
      <p:sp>
        <p:nvSpPr>
          <p:cNvPr id="6" name="Rectangle 5"/>
          <p:cNvSpPr/>
          <p:nvPr/>
        </p:nvSpPr>
        <p:spPr>
          <a:xfrm>
            <a:off x="296062" y="2734852"/>
            <a:ext cx="845239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u="sng" dirty="0"/>
              <a:t>กรณีมีสวิทช์ไฟ 2 จุด</a:t>
            </a:r>
          </a:p>
          <a:p>
            <a:r>
              <a:rPr lang="th-TH" dirty="0"/>
              <a:t>ให้ </a:t>
            </a:r>
            <a:r>
              <a:rPr lang="en-US" i="1" dirty="0"/>
              <a:t>x </a:t>
            </a:r>
            <a:r>
              <a:rPr lang="th-TH" dirty="0" err="1"/>
              <a:t>เป็นสวิทชต์</a:t>
            </a:r>
            <a:r>
              <a:rPr lang="th-TH" dirty="0"/>
              <a:t>ตัว</a:t>
            </a:r>
            <a:r>
              <a:rPr lang="th-TH" dirty="0" err="1"/>
              <a:t>สแรก</a:t>
            </a:r>
            <a:r>
              <a:rPr lang="th-TH" dirty="0"/>
              <a:t> ค่า </a:t>
            </a:r>
            <a:r>
              <a:rPr lang="en-US" i="1" dirty="0"/>
              <a:t>x </a:t>
            </a:r>
            <a:r>
              <a:rPr lang="en-US" dirty="0"/>
              <a:t>=1 </a:t>
            </a:r>
            <a:r>
              <a:rPr lang="th-TH" dirty="0"/>
              <a:t>แทนสะพานไฟปิด (สัญญาณผ่านได้) และ </a:t>
            </a:r>
            <a:r>
              <a:rPr lang="en-US" i="1" dirty="0"/>
              <a:t>x </a:t>
            </a:r>
            <a:r>
              <a:rPr lang="en-US" dirty="0"/>
              <a:t>= 0 </a:t>
            </a:r>
            <a:r>
              <a:rPr lang="th-TH" dirty="0"/>
              <a:t>แทนสะพานไฟเปิด (สัญญาณผ่านไม่ได้)</a:t>
            </a:r>
          </a:p>
          <a:p>
            <a:r>
              <a:rPr lang="th-TH" dirty="0"/>
              <a:t>ให้ </a:t>
            </a:r>
            <a:r>
              <a:rPr lang="en-US" i="1" dirty="0"/>
              <a:t>y </a:t>
            </a:r>
            <a:r>
              <a:rPr lang="th-TH" dirty="0" err="1"/>
              <a:t>เป็นสวิทชต์</a:t>
            </a:r>
            <a:r>
              <a:rPr lang="th-TH" dirty="0"/>
              <a:t> ตัวแรก ค่า </a:t>
            </a:r>
            <a:r>
              <a:rPr lang="en-US" i="1" dirty="0"/>
              <a:t>y </a:t>
            </a:r>
            <a:r>
              <a:rPr lang="en-US" dirty="0"/>
              <a:t>= 1 </a:t>
            </a:r>
            <a:r>
              <a:rPr lang="th-TH" dirty="0"/>
              <a:t>แทนสะพานไฟปิด (สัญญาณผ่านได้) และ </a:t>
            </a:r>
            <a:r>
              <a:rPr lang="en-US" i="1" dirty="0"/>
              <a:t>y </a:t>
            </a:r>
            <a:r>
              <a:rPr lang="en-US" dirty="0"/>
              <a:t>= 0 </a:t>
            </a:r>
            <a:r>
              <a:rPr lang="th-TH" dirty="0"/>
              <a:t>แทนสะพานไฟเปิด (สัญญาณผ่านไม่ได้)</a:t>
            </a:r>
          </a:p>
        </p:txBody>
      </p:sp>
    </p:spTree>
    <p:extLst>
      <p:ext uri="{BB962C8B-B14F-4D97-AF65-F5344CB8AC3E}">
        <p14:creationId xmlns:p14="http://schemas.microsoft.com/office/powerpoint/2010/main" val="309982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764704"/>
            <a:ext cx="9144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สามารถเริ่มต้นอย่างไรก็ได้ เช่นถ้าเราเริ่มต้นโดยให้</a:t>
            </a:r>
            <a:r>
              <a:rPr lang="th-TH" b="1" dirty="0"/>
              <a:t>สวิทช์ทั้งสองปิด</a:t>
            </a:r>
            <a:r>
              <a:rPr lang="th-TH" dirty="0"/>
              <a:t> แทนการเปิดไฟ จะได้</a:t>
            </a:r>
          </a:p>
          <a:p>
            <a:r>
              <a:rPr lang="en-US" i="1" dirty="0"/>
              <a:t>f</a:t>
            </a:r>
            <a:r>
              <a:rPr lang="en-US" dirty="0"/>
              <a:t>(1 ,1) =1 </a:t>
            </a:r>
            <a:r>
              <a:rPr lang="th-TH" dirty="0"/>
              <a:t>เมื่อกดสวิทช์ตัวใดตัวหนึ่งจากสถานะเริ่มต้น ไฟจะถูกปิด </a:t>
            </a:r>
          </a:p>
          <a:p>
            <a:r>
              <a:rPr lang="th-TH" dirty="0"/>
              <a:t>จะได้</a:t>
            </a:r>
            <a:endParaRPr lang="en-US" dirty="0"/>
          </a:p>
          <a:p>
            <a:endParaRPr lang="en-US" dirty="0"/>
          </a:p>
          <a:p>
            <a:endParaRPr lang="th-TH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5996430"/>
            <a:ext cx="2483768" cy="74996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628800"/>
            <a:ext cx="18859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1432" y="2488700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จากสถานะที่ไฟปิดนี้ เมื่อกดสวิทช์ที่อยู่ในสถานะปิด (1) ไฟก็จะเปิด </a:t>
            </a:r>
          </a:p>
          <a:p>
            <a:r>
              <a:rPr lang="th-TH" dirty="0"/>
              <a:t>นั่นคือ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966467"/>
            <a:ext cx="1047750" cy="39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9542" y="3573016"/>
            <a:ext cx="77627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หรือถ้ากดสวิทช์ในสถานะเปิด (0) ก็จะกลับไปที่สถานะเริ่มต้น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549585"/>
            <a:ext cx="10763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/>
          <p:cNvSpPr/>
          <p:nvPr/>
        </p:nvSpPr>
        <p:spPr>
          <a:xfrm>
            <a:off x="478974" y="4221088"/>
            <a:ext cx="375936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สร้างตารางค่าของ</a:t>
            </a:r>
            <a:r>
              <a:rPr lang="th-TH" dirty="0" err="1"/>
              <a:t>ฟังก์ชันบูลีน</a:t>
            </a:r>
            <a:r>
              <a:rPr lang="th-TH" dirty="0"/>
              <a:t>ได้เป็น</a:t>
            </a: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003" y="4744660"/>
            <a:ext cx="21050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02437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2105025" cy="176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2555776" y="952108"/>
            <a:ext cx="5886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จากตารางค่าความจริง สามารถสร้าง</a:t>
            </a:r>
            <a:r>
              <a:rPr lang="th-TH" dirty="0" err="1"/>
              <a:t>ฟังก์ชันบูลีน</a:t>
            </a:r>
            <a:r>
              <a:rPr lang="th-TH" dirty="0"/>
              <a:t>ได้เป็น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551856"/>
            <a:ext cx="1762125" cy="54292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996430"/>
            <a:ext cx="2483768" cy="749969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4" name="Rectangle 3"/>
          <p:cNvSpPr/>
          <p:nvPr/>
        </p:nvSpPr>
        <p:spPr>
          <a:xfrm>
            <a:off x="254184" y="2690337"/>
            <a:ext cx="5400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นำไปออกแบบเป็นวงจรตรรกศาสตร์ได้ดังรูปต่อไปนี้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84" y="3213557"/>
            <a:ext cx="6981825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67865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792088"/>
          </a:xfr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sz="4000" b="1" dirty="0"/>
              <a:t>วงจรคอมบิ</a:t>
            </a:r>
            <a:r>
              <a:rPr lang="th-TH" sz="4000" b="1" dirty="0" err="1"/>
              <a:t>เนชัน</a:t>
            </a:r>
            <a:r>
              <a:rPr lang="th-TH" sz="4000" dirty="0"/>
              <a:t> </a:t>
            </a:r>
            <a:r>
              <a:rPr lang="th-TH" sz="3200" dirty="0"/>
              <a:t>(</a:t>
            </a:r>
            <a:r>
              <a:rPr lang="en-US" sz="3200" dirty="0"/>
              <a:t>Combination circuits)</a:t>
            </a:r>
            <a:r>
              <a:rPr lang="en-US" sz="4000" b="1" dirty="0"/>
              <a:t> </a:t>
            </a:r>
            <a:endParaRPr lang="th-TH" sz="4800" dirty="0"/>
          </a:p>
        </p:txBody>
      </p:sp>
      <p:sp>
        <p:nvSpPr>
          <p:cNvPr id="3" name="Rectangle 2"/>
          <p:cNvSpPr/>
          <p:nvPr/>
        </p:nvSpPr>
        <p:spPr>
          <a:xfrm>
            <a:off x="395536" y="1268760"/>
            <a:ext cx="7920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b="1" dirty="0"/>
              <a:t>วงจรคอมบิ</a:t>
            </a:r>
            <a:r>
              <a:rPr lang="th-TH" b="1" dirty="0" err="1"/>
              <a:t>เนชัน</a:t>
            </a:r>
            <a:r>
              <a:rPr lang="th-TH" b="1" dirty="0"/>
              <a:t> </a:t>
            </a:r>
            <a:r>
              <a:rPr lang="th-TH" sz="2000" dirty="0"/>
              <a:t>(</a:t>
            </a:r>
            <a:r>
              <a:rPr lang="en-US" sz="2000" dirty="0"/>
              <a:t>Combination circuits)</a:t>
            </a:r>
            <a:r>
              <a:rPr lang="en-US" dirty="0"/>
              <a:t> </a:t>
            </a:r>
            <a:r>
              <a:rPr lang="th-TH" dirty="0"/>
              <a:t>บางครั้งจะเรียกว่า </a:t>
            </a:r>
            <a:r>
              <a:rPr lang="th-TH" b="1" dirty="0"/>
              <a:t>วงจรเชิงจัดหมู่ </a:t>
            </a:r>
            <a:r>
              <a:rPr lang="th-TH" dirty="0"/>
              <a:t>โดยปกติวงจรคอม</a:t>
            </a:r>
            <a:r>
              <a:rPr lang="th-TH" dirty="0" err="1"/>
              <a:t>บิเน</a:t>
            </a:r>
            <a:r>
              <a:rPr lang="th-TH" dirty="0"/>
              <a:t>ชันจะออกแบบเป็นวงจรลอจิกเฉพาะอย่างและผลิตออกมาใช้งานเป็นวงจรสำเร็จรูปหรือไอซี </a:t>
            </a:r>
            <a:r>
              <a:rPr lang="th-TH" b="1" dirty="0"/>
              <a:t>วงจรคอมบิ</a:t>
            </a:r>
            <a:r>
              <a:rPr lang="th-TH" b="1" dirty="0" err="1"/>
              <a:t>เนชัน</a:t>
            </a:r>
            <a:r>
              <a:rPr lang="th-TH" b="1" dirty="0"/>
              <a:t> </a:t>
            </a:r>
            <a:r>
              <a:rPr lang="th-TH" dirty="0"/>
              <a:t>เป็นวงจรที่ประกอบขึ้นด้วยลอจิกเกตต่าง ๆ </a:t>
            </a:r>
          </a:p>
          <a:p>
            <a:r>
              <a:rPr lang="th-TH" dirty="0"/>
              <a:t>     การสร้างวงจร  คือ การนำเอาเกตต่าง ๆ มาต่อกันเป็นวงจรเพื่อให้วงจรสามารถทำงานได้ตามที่เราต้องการ</a:t>
            </a:r>
          </a:p>
          <a:p>
            <a:r>
              <a:rPr lang="th-TH" dirty="0"/>
              <a:t>     การทำงานจะขึ้นอยู่กับคุณสมบัติของเกตและสัญญาณอินพุทที่ป้อนเข้า โดยแสดงออกทางเอาท์พุตของวงจร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024" y="4581128"/>
            <a:ext cx="5225695" cy="179338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425388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160" y="50721"/>
            <a:ext cx="3809056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วงจรคอม</a:t>
            </a:r>
            <a:r>
              <a:rPr lang="th-TH" sz="3600" b="1" dirty="0" err="1"/>
              <a:t>บิเน</a:t>
            </a:r>
            <a:r>
              <a:rPr lang="th-TH" sz="3600" b="1" dirty="0"/>
              <a:t>ชัน</a:t>
            </a:r>
            <a:r>
              <a:rPr lang="th-TH" sz="4000" b="1" dirty="0"/>
              <a:t>อย่าง</a:t>
            </a:r>
            <a:r>
              <a:rPr lang="th-TH" sz="3600" b="1" dirty="0"/>
              <a:t>ง่าย</a:t>
            </a:r>
            <a:endParaRPr lang="th-TH" dirty="0"/>
          </a:p>
        </p:txBody>
      </p:sp>
      <p:sp>
        <p:nvSpPr>
          <p:cNvPr id="5" name="Rectangle 4"/>
          <p:cNvSpPr/>
          <p:nvPr/>
        </p:nvSpPr>
        <p:spPr>
          <a:xfrm>
            <a:off x="160160" y="758607"/>
            <a:ext cx="9001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วงจรคอมบิ</a:t>
            </a:r>
            <a:r>
              <a:rPr lang="th-TH" dirty="0" err="1"/>
              <a:t>เนชัน</a:t>
            </a:r>
            <a:r>
              <a:rPr lang="th-TH" dirty="0"/>
              <a:t> ประกอบด้วยลอจิกเกตและออกแบบให้มี จำนวนอินพุตและเอาท์พุต</a:t>
            </a:r>
          </a:p>
          <a:p>
            <a:r>
              <a:rPr lang="th-TH" dirty="0"/>
              <a:t>ได้ตามความต้องการ โดยโครงสร้างของวงจรคอมบิ</a:t>
            </a:r>
            <a:r>
              <a:rPr lang="th-TH" dirty="0" err="1"/>
              <a:t>เนชัน</a:t>
            </a:r>
            <a:r>
              <a:rPr lang="th-TH" dirty="0"/>
              <a:t> ประกอบด้วย</a:t>
            </a:r>
          </a:p>
          <a:p>
            <a:endParaRPr lang="th-TH" b="1" dirty="0"/>
          </a:p>
          <a:p>
            <a:r>
              <a:rPr lang="th-TH" b="1" dirty="0"/>
              <a:t>อินพุต</a:t>
            </a:r>
            <a:r>
              <a:rPr lang="en-US" dirty="0"/>
              <a:t>  I</a:t>
            </a:r>
            <a:r>
              <a:rPr lang="en-US" baseline="-10000" dirty="0"/>
              <a:t>0</a:t>
            </a:r>
            <a:r>
              <a:rPr lang="en-US" dirty="0"/>
              <a:t>, I</a:t>
            </a:r>
            <a:r>
              <a:rPr lang="en-US" baseline="-10000" dirty="0"/>
              <a:t>1</a:t>
            </a:r>
            <a:r>
              <a:rPr lang="en-US" dirty="0"/>
              <a:t> ,….,I</a:t>
            </a:r>
            <a:r>
              <a:rPr lang="en-US" baseline="-10000" dirty="0"/>
              <a:t>n</a:t>
            </a:r>
            <a:r>
              <a:rPr lang="en-US" dirty="0"/>
              <a:t> </a:t>
            </a:r>
            <a:r>
              <a:rPr lang="th-TH" dirty="0"/>
              <a:t>และเอาท์พุต </a:t>
            </a:r>
            <a:r>
              <a:rPr lang="en-US" dirty="0"/>
              <a:t>O</a:t>
            </a:r>
            <a:r>
              <a:rPr lang="en-US" baseline="-10000" dirty="0"/>
              <a:t>0</a:t>
            </a:r>
            <a:r>
              <a:rPr lang="en-US" dirty="0"/>
              <a:t>, O</a:t>
            </a:r>
            <a:r>
              <a:rPr lang="en-US" baseline="-10000" dirty="0"/>
              <a:t>1</a:t>
            </a:r>
            <a:r>
              <a:rPr lang="en-US" dirty="0"/>
              <a:t>,…,O</a:t>
            </a:r>
            <a:r>
              <a:rPr lang="en-US" baseline="-10000" dirty="0"/>
              <a:t>n</a:t>
            </a:r>
            <a:r>
              <a:rPr lang="en-US" dirty="0"/>
              <a:t> </a:t>
            </a:r>
            <a:endParaRPr lang="th-TH" dirty="0"/>
          </a:p>
          <a:p>
            <a:r>
              <a:rPr lang="th-TH" b="1" dirty="0"/>
              <a:t>ส่วนภายในรูปสี่เหลี่ยม</a:t>
            </a:r>
            <a:r>
              <a:rPr lang="th-TH" dirty="0"/>
              <a:t>เป็นวงจรที่ประกอบด้วยลอจิกเกตต่างๆ </a:t>
            </a:r>
          </a:p>
          <a:p>
            <a:endParaRPr lang="th-TH" dirty="0"/>
          </a:p>
          <a:p>
            <a:r>
              <a:rPr lang="th-TH" b="1" dirty="0"/>
              <a:t>ผลลัพธ์หรือสถานะทางเอาท์พุต</a:t>
            </a:r>
            <a:r>
              <a:rPr lang="th-TH" dirty="0"/>
              <a:t>ของวงจรจะขึ้นอยู่โดยตรงกับสถานะลอจิกทางอินพุตเท่านั้นหรือสถานะทางเอาท์พุตจะเกิดขึ้นจากสถานะลอจิกทางอินพุตปัจจุบัน นั่นคือจะไม่มีการป้อนกลับจากทางเอาท์พุตหรือไม่ขึ้นอยู่กับสถานะเดิมในอดีต และไม่มีความสามารถในการจัดเก็บข้อมูล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797152"/>
            <a:ext cx="6353175" cy="165735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7" name="Right Arrow 6"/>
          <p:cNvSpPr/>
          <p:nvPr/>
        </p:nvSpPr>
        <p:spPr>
          <a:xfrm>
            <a:off x="1873152" y="5625827"/>
            <a:ext cx="288032" cy="323453"/>
          </a:xfrm>
          <a:prstGeom prst="rightArrow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8" name="Rectangle 7"/>
          <p:cNvSpPr/>
          <p:nvPr/>
        </p:nvSpPr>
        <p:spPr>
          <a:xfrm>
            <a:off x="160160" y="5157192"/>
            <a:ext cx="1623000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2400" dirty="0"/>
              <a:t>โครงสร้างของ</a:t>
            </a:r>
          </a:p>
          <a:p>
            <a:r>
              <a:rPr lang="th-TH" sz="2400" dirty="0"/>
              <a:t>วงจรคอมบิ</a:t>
            </a:r>
            <a:r>
              <a:rPr lang="th-TH" sz="2400" dirty="0" err="1"/>
              <a:t>เนชัน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1827756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5083" y="1248609"/>
            <a:ext cx="874846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วงจรคอม</a:t>
            </a:r>
            <a:r>
              <a:rPr lang="th-TH" dirty="0" err="1"/>
              <a:t>บิเนชั่น</a:t>
            </a:r>
            <a:r>
              <a:rPr lang="th-TH" dirty="0"/>
              <a:t> (</a:t>
            </a:r>
            <a:r>
              <a:rPr lang="en-US" sz="2000" dirty="0"/>
              <a:t>Combination Circuit) </a:t>
            </a:r>
            <a:r>
              <a:rPr lang="th-TH" dirty="0"/>
              <a:t>เป็นวงจรที่มีสภาวะเอาต์พุตขึ้นอยู่กับ</a:t>
            </a:r>
          </a:p>
          <a:p>
            <a:r>
              <a:rPr lang="th-TH" dirty="0"/>
              <a:t>การป้อนอินพุตในขณะนั้นไม่มีการนำสัญญาณทางเอาต์พุตมาป้อนเป็นสัญญาณอินพุต หรือไม่มีหน่วยความจำเก็บสัญญาณเอาต์พุตแล้วป้อนกลับมาเป็นอินพุต </a:t>
            </a:r>
          </a:p>
          <a:p>
            <a:r>
              <a:rPr lang="th-TH" dirty="0"/>
              <a:t>        กล่าวโดยสรุปคือ เป็นวงจรที่สัญญาณอินพุตที่เข้ามาจะผ่านวงจรลอจิกแล้วให้ผลออกทางเอาต์พุตโดยไม่นำเอาผลของเอาต์พุตกลับมาพิจารณาอีกดังภาพ</a:t>
            </a:r>
          </a:p>
        </p:txBody>
      </p:sp>
      <p:sp>
        <p:nvSpPr>
          <p:cNvPr id="3" name="Rectangle 2"/>
          <p:cNvSpPr/>
          <p:nvPr/>
        </p:nvSpPr>
        <p:spPr>
          <a:xfrm>
            <a:off x="395536" y="260648"/>
            <a:ext cx="3655168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คุณลักษณะของวงจรคอม</a:t>
            </a:r>
            <a:r>
              <a:rPr lang="th-TH" b="1" dirty="0" err="1"/>
              <a:t>บิเนชั่น</a:t>
            </a:r>
            <a:endParaRPr lang="th-TH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95378"/>
            <a:ext cx="7724775" cy="249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3507" y="5925592"/>
            <a:ext cx="87484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ตัวอย่างวงจรคอม</a:t>
            </a:r>
            <a:r>
              <a:rPr lang="th-TH" dirty="0" err="1"/>
              <a:t>บิเนชั่น</a:t>
            </a:r>
            <a:r>
              <a:rPr lang="th-TH" dirty="0"/>
              <a:t> เช่น วงจรเข้ารหัส วงจรถอดรหัส วงจรเปรียบเทียบ วงจรมัลติเพล็กซ์วงจรดีมัลติเพล็กซ์ วงจรบวกเลขฐานสอง วงจรลบเลขฐานสอง เป็นต้น</a:t>
            </a:r>
          </a:p>
        </p:txBody>
      </p:sp>
    </p:spTree>
    <p:extLst>
      <p:ext uri="{BB962C8B-B14F-4D97-AF65-F5344CB8AC3E}">
        <p14:creationId xmlns:p14="http://schemas.microsoft.com/office/powerpoint/2010/main" val="488634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160" y="762080"/>
            <a:ext cx="85883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แสดงวงจร</a:t>
            </a:r>
            <a:r>
              <a:rPr lang="th-TH" dirty="0" err="1"/>
              <a:t>แอนด์</a:t>
            </a:r>
            <a:r>
              <a:rPr lang="th-TH" dirty="0"/>
              <a:t> – </a:t>
            </a:r>
            <a:r>
              <a:rPr lang="th-TH" dirty="0" err="1"/>
              <a:t>ออร์</a:t>
            </a:r>
            <a:r>
              <a:rPr lang="th-TH" dirty="0"/>
              <a:t> ที่ประกอบด้วย</a:t>
            </a:r>
            <a:r>
              <a:rPr lang="th-TH" dirty="0" err="1"/>
              <a:t>แอนด์</a:t>
            </a:r>
            <a:r>
              <a:rPr lang="th-TH" dirty="0"/>
              <a:t>เกต สามอินพุตสองตัว และ</a:t>
            </a:r>
            <a:r>
              <a:rPr lang="th-TH" dirty="0" err="1"/>
              <a:t>ออร์</a:t>
            </a:r>
            <a:r>
              <a:rPr lang="th-TH" dirty="0"/>
              <a:t>เกตสองอินพุตหนึ่งตัว การเขียน</a:t>
            </a:r>
            <a:r>
              <a:rPr lang="th-TH" dirty="0" err="1"/>
              <a:t>สมการบูลลีน</a:t>
            </a:r>
            <a:r>
              <a:rPr lang="th-TH" dirty="0"/>
              <a:t> จะสามารถเขียนได้จากอินพุตไปหาเอาท์พุต โดยเขียนจาก</a:t>
            </a:r>
            <a:r>
              <a:rPr lang="th-TH" dirty="0" err="1"/>
              <a:t>แอนด์</a:t>
            </a:r>
            <a:r>
              <a:rPr lang="th-TH" dirty="0"/>
              <a:t>เกตสองตัวก่อน จากนั้นให้เขียนของ</a:t>
            </a:r>
            <a:r>
              <a:rPr lang="th-TH" dirty="0" err="1"/>
              <a:t>ออร์</a:t>
            </a:r>
            <a:r>
              <a:rPr lang="th-TH" dirty="0"/>
              <a:t>เกต สมการจะอยู่ในรูปของผลบวกของผลคูณ วงจรประเภทนี้จะมี</a:t>
            </a:r>
            <a:r>
              <a:rPr lang="th-TH" dirty="0" err="1"/>
              <a:t>แอนด์</a:t>
            </a:r>
            <a:r>
              <a:rPr lang="th-TH" dirty="0"/>
              <a:t>เกตหลาย ๆ อินพุตก็ได้ จากวงจรจะเห็นว่าเป็นวงจร</a:t>
            </a:r>
            <a:r>
              <a:rPr lang="th-TH" dirty="0" err="1"/>
              <a:t>แอนด์</a:t>
            </a:r>
            <a:r>
              <a:rPr lang="th-TH" dirty="0"/>
              <a:t> – </a:t>
            </a:r>
            <a:r>
              <a:rPr lang="th-TH" dirty="0" err="1"/>
              <a:t>ออร์</a:t>
            </a:r>
            <a:r>
              <a:rPr lang="th-TH" dirty="0"/>
              <a:t> แบบ 6 อินพุตและมีตารางความจริง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160" y="50721"/>
            <a:ext cx="3809056" cy="707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3600" b="1" dirty="0"/>
              <a:t>วงจรคอม</a:t>
            </a:r>
            <a:r>
              <a:rPr lang="th-TH" sz="3600" b="1" dirty="0" err="1"/>
              <a:t>บิเน</a:t>
            </a:r>
            <a:r>
              <a:rPr lang="th-TH" sz="3600" b="1" dirty="0"/>
              <a:t>ชัน</a:t>
            </a:r>
            <a:r>
              <a:rPr lang="th-TH" sz="4000" b="1" dirty="0"/>
              <a:t>อย่าง</a:t>
            </a:r>
            <a:r>
              <a:rPr lang="th-TH" sz="3600" b="1" dirty="0"/>
              <a:t>ง่าย</a:t>
            </a:r>
            <a:endParaRPr lang="th-TH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896" y="3789040"/>
            <a:ext cx="3276600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312" y="3429000"/>
            <a:ext cx="3771900" cy="264795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96122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4171950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3160132"/>
            <a:ext cx="1368152" cy="186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7505" y="5063722"/>
            <a:ext cx="12263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AND gate,</a:t>
            </a:r>
          </a:p>
          <a:p>
            <a:r>
              <a:rPr lang="en-US" sz="2000" b="1" i="1" dirty="0"/>
              <a:t>Y = A · B </a:t>
            </a:r>
            <a:endParaRPr lang="th-TH" sz="2000" dirty="0"/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1969" y="3160132"/>
            <a:ext cx="1962869" cy="173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654349" y="5019273"/>
            <a:ext cx="20295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000" dirty="0" err="1"/>
              <a:t>ออร์</a:t>
            </a:r>
            <a:r>
              <a:rPr lang="th-TH" sz="2000" dirty="0"/>
              <a:t> (</a:t>
            </a:r>
            <a:r>
              <a:rPr lang="en-US" sz="2000" dirty="0"/>
              <a:t>OR gate)</a:t>
            </a:r>
            <a:r>
              <a:rPr lang="en-US" sz="2000" b="1" i="1" dirty="0"/>
              <a:t> </a:t>
            </a:r>
          </a:p>
          <a:p>
            <a:r>
              <a:rPr lang="en-US" sz="2000" b="1" i="1" dirty="0"/>
              <a:t>Y = A + B </a:t>
            </a:r>
            <a:endParaRPr lang="th-TH" sz="2000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4687088"/>
              </p:ext>
            </p:extLst>
          </p:nvPr>
        </p:nvGraphicFramePr>
        <p:xfrm>
          <a:off x="5627632" y="477724"/>
          <a:ext cx="221236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1</a:t>
                      </a:r>
                    </a:p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B</a:t>
                      </a:r>
                      <a:endParaRPr lang="th-TH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6341883" y="908720"/>
            <a:ext cx="30934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121232" y="208259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12" name="TextBox 11"/>
          <p:cNvSpPr txBox="1"/>
          <p:nvPr/>
        </p:nvSpPr>
        <p:spPr>
          <a:xfrm>
            <a:off x="6804248" y="2113692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13" name="TextBox 12"/>
          <p:cNvSpPr txBox="1"/>
          <p:nvPr/>
        </p:nvSpPr>
        <p:spPr>
          <a:xfrm>
            <a:off x="5940152" y="5210036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371218"/>
              </p:ext>
            </p:extLst>
          </p:nvPr>
        </p:nvGraphicFramePr>
        <p:xfrm>
          <a:off x="5580112" y="3694152"/>
          <a:ext cx="2212367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81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1</a:t>
                      </a:r>
                    </a:p>
                    <a:p>
                      <a:r>
                        <a:rPr lang="en-US" b="1" dirty="0">
                          <a:solidFill>
                            <a:schemeClr val="lt1"/>
                          </a:solidFill>
                        </a:rPr>
                        <a:t>B</a:t>
                      </a:r>
                      <a:endParaRPr lang="th-TH" b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0</a:t>
                      </a:r>
                    </a:p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th-TH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cxnSp>
        <p:nvCxnSpPr>
          <p:cNvPr id="17" name="Straight Connector 16"/>
          <p:cNvCxnSpPr/>
          <p:nvPr/>
        </p:nvCxnSpPr>
        <p:spPr>
          <a:xfrm>
            <a:off x="5652120" y="4149080"/>
            <a:ext cx="30934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070968" y="4149080"/>
            <a:ext cx="309344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7012904" y="528204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7" y="5674459"/>
            <a:ext cx="2253115" cy="474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436840" y="2545740"/>
            <a:ext cx="36740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22" name="TextBox 21"/>
          <p:cNvSpPr txBox="1"/>
          <p:nvPr/>
        </p:nvSpPr>
        <p:spPr>
          <a:xfrm>
            <a:off x="6436840" y="5570076"/>
            <a:ext cx="36740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cxnSp>
        <p:nvCxnSpPr>
          <p:cNvPr id="20" name="Straight Connector 19"/>
          <p:cNvCxnSpPr/>
          <p:nvPr/>
        </p:nvCxnSpPr>
        <p:spPr>
          <a:xfrm>
            <a:off x="323528" y="1196752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323528" y="1484784"/>
            <a:ext cx="46805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116632"/>
            <a:ext cx="597366" cy="33187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24" name="Straight Arrow Connector 23"/>
          <p:cNvCxnSpPr/>
          <p:nvPr/>
        </p:nvCxnSpPr>
        <p:spPr>
          <a:xfrm>
            <a:off x="4171950" y="1340768"/>
            <a:ext cx="126414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470" y="3145664"/>
            <a:ext cx="792088" cy="49936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cxnSp>
        <p:nvCxnSpPr>
          <p:cNvPr id="29" name="Straight Arrow Connector 28"/>
          <p:cNvCxnSpPr/>
          <p:nvPr/>
        </p:nvCxnSpPr>
        <p:spPr>
          <a:xfrm>
            <a:off x="5940152" y="1916832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>
            <a:off x="6341883" y="1916832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H="1">
            <a:off x="7076665" y="1916832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6156176" y="2420888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6804248" y="2447310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2746" y="2737090"/>
            <a:ext cx="597366" cy="331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48" name="TextBox 2047"/>
          <p:cNvSpPr txBox="1"/>
          <p:nvPr/>
        </p:nvSpPr>
        <p:spPr>
          <a:xfrm>
            <a:off x="5724128" y="263691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th-TH" dirty="0"/>
          </a:p>
        </p:txBody>
      </p:sp>
      <p:cxnSp>
        <p:nvCxnSpPr>
          <p:cNvPr id="2054" name="Straight Arrow Connector 2053"/>
          <p:cNvCxnSpPr>
            <a:stCxn id="2048" idx="3"/>
          </p:cNvCxnSpPr>
          <p:nvPr/>
        </p:nvCxnSpPr>
        <p:spPr>
          <a:xfrm>
            <a:off x="6088330" y="2898522"/>
            <a:ext cx="21923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5521928"/>
            <a:ext cx="792088" cy="49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5724128" y="5517232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th-TH" dirty="0"/>
          </a:p>
        </p:txBody>
      </p:sp>
      <p:cxnSp>
        <p:nvCxnSpPr>
          <p:cNvPr id="46" name="Straight Arrow Connector 45"/>
          <p:cNvCxnSpPr/>
          <p:nvPr/>
        </p:nvCxnSpPr>
        <p:spPr>
          <a:xfrm>
            <a:off x="6263128" y="5543654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6876256" y="5543654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5868144" y="5111606"/>
            <a:ext cx="181080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6269875" y="5111606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7004657" y="5111606"/>
            <a:ext cx="159631" cy="2616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267744" y="6146140"/>
            <a:ext cx="367408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0</a:t>
            </a:r>
            <a:endParaRPr lang="th-TH" dirty="0"/>
          </a:p>
        </p:txBody>
      </p:sp>
      <p:sp>
        <p:nvSpPr>
          <p:cNvPr id="52" name="TextBox 51"/>
          <p:cNvSpPr txBox="1"/>
          <p:nvPr/>
        </p:nvSpPr>
        <p:spPr>
          <a:xfrm>
            <a:off x="3124472" y="6165304"/>
            <a:ext cx="367408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sp>
        <p:nvSpPr>
          <p:cNvPr id="2055" name="TextBox 2054"/>
          <p:cNvSpPr txBox="1"/>
          <p:nvPr/>
        </p:nvSpPr>
        <p:spPr>
          <a:xfrm>
            <a:off x="2699792" y="6165304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  <a:endParaRPr lang="th-TH" dirty="0"/>
          </a:p>
        </p:txBody>
      </p:sp>
      <p:sp>
        <p:nvSpPr>
          <p:cNvPr id="54" name="TextBox 53"/>
          <p:cNvSpPr txBox="1"/>
          <p:nvPr/>
        </p:nvSpPr>
        <p:spPr>
          <a:xfrm>
            <a:off x="3563888" y="6146140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  <a:endParaRPr lang="th-TH" dirty="0"/>
          </a:p>
        </p:txBody>
      </p:sp>
      <p:sp>
        <p:nvSpPr>
          <p:cNvPr id="55" name="TextBox 54"/>
          <p:cNvSpPr txBox="1"/>
          <p:nvPr/>
        </p:nvSpPr>
        <p:spPr>
          <a:xfrm>
            <a:off x="3916560" y="6165304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  <a:endParaRPr lang="th-TH" dirty="0"/>
          </a:p>
        </p:txBody>
      </p:sp>
      <p:cxnSp>
        <p:nvCxnSpPr>
          <p:cNvPr id="2057" name="Straight Arrow Connector 2056"/>
          <p:cNvCxnSpPr>
            <a:stCxn id="55" idx="0"/>
            <a:endCxn id="2050" idx="3"/>
          </p:cNvCxnSpPr>
          <p:nvPr/>
        </p:nvCxnSpPr>
        <p:spPr>
          <a:xfrm flipV="1">
            <a:off x="4100264" y="1483470"/>
            <a:ext cx="71686" cy="4681834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9" name="Straight Arrow Connector 2058"/>
          <p:cNvCxnSpPr>
            <a:stCxn id="2050" idx="3"/>
          </p:cNvCxnSpPr>
          <p:nvPr/>
        </p:nvCxnSpPr>
        <p:spPr>
          <a:xfrm flipH="1" flipV="1">
            <a:off x="3745989" y="1340768"/>
            <a:ext cx="425961" cy="142702"/>
          </a:xfrm>
          <a:prstGeom prst="straightConnector1">
            <a:avLst/>
          </a:prstGeom>
          <a:ln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1288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67544" y="1196752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วงจรเข้ารหัส (</a:t>
            </a:r>
            <a:r>
              <a:rPr lang="en-US" dirty="0"/>
              <a:t>Encoder circuit) </a:t>
            </a:r>
            <a:r>
              <a:rPr lang="th-TH" dirty="0"/>
              <a:t>เป็นวงจรที่รับข้อมูลทางอินพุตแล้วแปลงเป็น</a:t>
            </a:r>
          </a:p>
          <a:p>
            <a:r>
              <a:rPr lang="th-TH" dirty="0"/>
              <a:t>เลขฐานสอง อินพุตที่รับเข้ามา เช่น แป้นคีย์ เมื่อเรากดแป้นคีย์เลขใดเลขหนึ่ง จะได้ค่าอินพุตเข้ามา ในวงจรเข้ารหัส วงจรนี้จะเปลี่ยนอินพุตที่เข้ามาเป็นค่าเลขฐานสอง </a:t>
            </a:r>
          </a:p>
          <a:p>
            <a:endParaRPr lang="th-TH" dirty="0"/>
          </a:p>
          <a:p>
            <a:r>
              <a:rPr lang="th-TH" dirty="0"/>
              <a:t>เช่น กดแป้นคีย์เลข 5 จะได้ค่าเอาต์พุตเป็น (0101)</a:t>
            </a:r>
            <a:r>
              <a:rPr lang="th-TH" baseline="-16000" dirty="0"/>
              <a:t>2</a:t>
            </a:r>
            <a:r>
              <a:rPr lang="th-TH" dirty="0"/>
              <a:t> ซึ่งมีค่าเท่ากับ 5 ของเลขฐานสิบ แสดงดังภาพ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544" y="332656"/>
            <a:ext cx="4647234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sz="4000" b="1" dirty="0"/>
              <a:t>วงจรเข้ารหัส</a:t>
            </a:r>
            <a:r>
              <a:rPr lang="th-TH" dirty="0"/>
              <a:t> (</a:t>
            </a:r>
            <a:r>
              <a:rPr lang="en-US" dirty="0"/>
              <a:t>Encoder circuit) </a:t>
            </a:r>
            <a:endParaRPr lang="th-TH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217" y="4149080"/>
            <a:ext cx="7343775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412882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51520" y="1052736"/>
            <a:ext cx="85689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วงจรถอดรหัส (</a:t>
            </a:r>
            <a:r>
              <a:rPr lang="en-US" sz="2400" dirty="0"/>
              <a:t>Decoder circuit) </a:t>
            </a:r>
            <a:r>
              <a:rPr lang="th-TH" dirty="0"/>
              <a:t>หมายถึง วงจรที่เปลี่ยนอินพุตเลขฐานสองจำนวน </a:t>
            </a:r>
            <a:r>
              <a:rPr lang="en-US" dirty="0"/>
              <a:t>N</a:t>
            </a:r>
            <a:r>
              <a:rPr lang="th-TH" dirty="0"/>
              <a:t>เป็นเอาต์พุตเลขฐานสองจำนวน </a:t>
            </a:r>
            <a:r>
              <a:rPr lang="en-US" dirty="0"/>
              <a:t>M </a:t>
            </a:r>
            <a:r>
              <a:rPr lang="th-TH" dirty="0"/>
              <a:t>ตามต้องการ หรือเป็นวงจรที่ทำหน้าที่ เปลี่ยนกลุ่มของรหัสเลขฐานสองที่เข้ามาให้เป็นเลขฐานอื่นตามต้องการ เช่น เปลี่ยนอินพุตรหัส </a:t>
            </a:r>
            <a:r>
              <a:rPr lang="en-US" dirty="0"/>
              <a:t>BCD </a:t>
            </a:r>
            <a:r>
              <a:rPr lang="th-TH" dirty="0"/>
              <a:t>เป็นรหัสเลขฐานสิบแล้วส่งต่อไปยังภาคแสดงผลเพื่อให้มนุษย์รับรู้</a:t>
            </a:r>
          </a:p>
        </p:txBody>
      </p:sp>
      <p:sp>
        <p:nvSpPr>
          <p:cNvPr id="3" name="Rectangle 2"/>
          <p:cNvSpPr/>
          <p:nvPr/>
        </p:nvSpPr>
        <p:spPr>
          <a:xfrm>
            <a:off x="467544" y="260648"/>
            <a:ext cx="1665841" cy="52322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th-TH" b="1" dirty="0"/>
              <a:t>วงจรถอดรหัส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40" y="3212976"/>
            <a:ext cx="61341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91880" y="5327630"/>
            <a:ext cx="14029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การถอดรหัส</a:t>
            </a:r>
          </a:p>
        </p:txBody>
      </p:sp>
    </p:spTree>
    <p:extLst>
      <p:ext uri="{BB962C8B-B14F-4D97-AF65-F5344CB8AC3E}">
        <p14:creationId xmlns:p14="http://schemas.microsoft.com/office/powerpoint/2010/main" val="36412882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3568" y="284679"/>
            <a:ext cx="684076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dirty="0"/>
              <a:t> </a:t>
            </a:r>
            <a:r>
              <a:rPr lang="th-TH" sz="4000" b="1" dirty="0"/>
              <a:t>วงจรซี</a:t>
            </a:r>
            <a:r>
              <a:rPr lang="th-TH" sz="4000" b="1" dirty="0" err="1"/>
              <a:t>เควนเชียล</a:t>
            </a:r>
            <a:r>
              <a:rPr lang="th-TH" sz="4000" b="1" dirty="0"/>
              <a:t> </a:t>
            </a:r>
            <a:r>
              <a:rPr lang="en-US" sz="4000" b="1" dirty="0"/>
              <a:t>( Sequential)</a:t>
            </a:r>
            <a:endParaRPr lang="th-TH" sz="4000" b="1" dirty="0"/>
          </a:p>
        </p:txBody>
      </p:sp>
      <p:sp>
        <p:nvSpPr>
          <p:cNvPr id="3" name="Rectangle 2"/>
          <p:cNvSpPr/>
          <p:nvPr/>
        </p:nvSpPr>
        <p:spPr>
          <a:xfrm>
            <a:off x="467544" y="836712"/>
            <a:ext cx="826266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th-TH" dirty="0"/>
          </a:p>
          <a:p>
            <a:r>
              <a:rPr lang="th-TH" dirty="0"/>
              <a:t> วงจรดิจิตอลที่ประกอบด้วยเกตแต่เพียงอย่างเดียวนั้นเรียกว่าเป็นวงจรประเภท </a:t>
            </a:r>
            <a:r>
              <a:rPr lang="en-US" dirty="0"/>
              <a:t>Combination Logic Circuit </a:t>
            </a:r>
            <a:r>
              <a:rPr lang="th-TH" dirty="0"/>
              <a:t>วงจรประเภทนี้ </a:t>
            </a:r>
            <a:r>
              <a:rPr lang="en-US" dirty="0"/>
              <a:t>Output </a:t>
            </a:r>
            <a:r>
              <a:rPr lang="th-TH" dirty="0"/>
              <a:t>ของวงจรที่เวลาใดๆ จะเป็น </a:t>
            </a:r>
            <a:r>
              <a:rPr lang="en-US" dirty="0"/>
              <a:t>Function </a:t>
            </a:r>
            <a:r>
              <a:rPr lang="th-TH" dirty="0"/>
              <a:t>ของ </a:t>
            </a:r>
            <a:r>
              <a:rPr lang="en-US" dirty="0"/>
              <a:t>Input </a:t>
            </a:r>
            <a:r>
              <a:rPr lang="th-TH" dirty="0"/>
              <a:t>ที่เวลานั้นๆเท่านั้น </a:t>
            </a:r>
          </a:p>
          <a:p>
            <a:endParaRPr lang="th-TH" dirty="0"/>
          </a:p>
          <a:p>
            <a:r>
              <a:rPr lang="th-TH" dirty="0"/>
              <a:t>       โดยทั่วไปแล้วในระบบดิจิตอลจะต้องมีวงจรเพิ่มเติมที่สามารถใช้เก็บข้อมูลต่างๆ ได้และยังสามารถทำการคำนวณทางด้านคณิตศาสตร์ (</a:t>
            </a:r>
            <a:r>
              <a:rPr lang="en-US" dirty="0"/>
              <a:t>Mathematical) </a:t>
            </a:r>
            <a:r>
              <a:rPr lang="th-TH" dirty="0"/>
              <a:t>หรือปฏิบัติการทางด้าน </a:t>
            </a:r>
            <a:r>
              <a:rPr lang="en-US" dirty="0"/>
              <a:t>Logic (Logical operation) </a:t>
            </a:r>
            <a:r>
              <a:rPr lang="th-TH" dirty="0"/>
              <a:t>กับข้อมูลเหล่านั้นได้ </a:t>
            </a:r>
          </a:p>
          <a:p>
            <a:endParaRPr lang="th-TH" dirty="0"/>
          </a:p>
          <a:p>
            <a:r>
              <a:rPr lang="th-TH" dirty="0"/>
              <a:t>อุปกรณ์ที่ใช้สำหรับเก็บข้อมูลต่างๆ ไว้ได้ก็คือหน่วยความจำ (</a:t>
            </a:r>
            <a:r>
              <a:rPr lang="en-US" dirty="0"/>
              <a:t>Memory) </a:t>
            </a:r>
            <a:r>
              <a:rPr lang="th-TH" dirty="0"/>
              <a:t>หรืออุปกรณ์ที่เรียกว่า </a:t>
            </a:r>
            <a:r>
              <a:rPr lang="en-US" dirty="0"/>
              <a:t>Flip Flop </a:t>
            </a:r>
            <a:r>
              <a:rPr lang="th-TH" dirty="0"/>
              <a:t>นั่นเอง</a:t>
            </a:r>
          </a:p>
        </p:txBody>
      </p:sp>
      <p:pic>
        <p:nvPicPr>
          <p:cNvPr id="5124" name="Picture 4" descr="https://i.pinimg.com/originals/4f/3f/a1/4f3fa1de8e0ffa054a26a88def2b33d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326362"/>
            <a:ext cx="1728192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44572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0590" y="821030"/>
            <a:ext cx="888389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/>
              <a:t>เมื่อนำหน่วยความจา </a:t>
            </a:r>
            <a:r>
              <a:rPr lang="th-TH" sz="2000" dirty="0"/>
              <a:t>(</a:t>
            </a:r>
            <a:r>
              <a:rPr lang="en-US" sz="2000" dirty="0"/>
              <a:t>Flip Flop) </a:t>
            </a:r>
            <a:r>
              <a:rPr lang="th-TH" dirty="0"/>
              <a:t>เข้ามารวมกับวงจร </a:t>
            </a:r>
            <a:r>
              <a:rPr lang="en-US" sz="2000" dirty="0"/>
              <a:t>Combination Logic </a:t>
            </a:r>
            <a:r>
              <a:rPr lang="th-TH" dirty="0"/>
              <a:t>ทำให้ </a:t>
            </a:r>
            <a:r>
              <a:rPr lang="en-US" sz="2000" dirty="0"/>
              <a:t>Output</a:t>
            </a:r>
            <a:r>
              <a:rPr lang="en-US" dirty="0"/>
              <a:t> </a:t>
            </a:r>
            <a:r>
              <a:rPr lang="th-TH" dirty="0"/>
              <a:t>ที่เวลาใดๆ เป็น </a:t>
            </a:r>
            <a:r>
              <a:rPr lang="en-US" dirty="0"/>
              <a:t>Function </a:t>
            </a:r>
            <a:r>
              <a:rPr lang="th-TH" dirty="0"/>
              <a:t>ของ </a:t>
            </a:r>
            <a:r>
              <a:rPr lang="en-US" dirty="0"/>
              <a:t>Input </a:t>
            </a:r>
            <a:r>
              <a:rPr lang="th-TH" dirty="0"/>
              <a:t>จากภายนอกที่เวลานั้นๆ และก็ยังเป็น </a:t>
            </a:r>
            <a:r>
              <a:rPr lang="en-US" dirty="0"/>
              <a:t>Function </a:t>
            </a:r>
            <a:r>
              <a:rPr lang="th-TH" dirty="0"/>
              <a:t>ของข้อมูลที่เก็บไว้ในหน่วยความจำนั้นๆ ด้วย เราเรียกวงจรประเภทนี้ว่า วงจร </a:t>
            </a:r>
            <a:r>
              <a:rPr lang="en-US" sz="2400" dirty="0"/>
              <a:t>Sequential</a:t>
            </a:r>
            <a:r>
              <a:rPr lang="en-US" dirty="0"/>
              <a:t> </a:t>
            </a:r>
            <a:r>
              <a:rPr lang="th-TH" dirty="0"/>
              <a:t>ซึ่งมี </a:t>
            </a:r>
            <a:r>
              <a:rPr lang="en-US" sz="2000" dirty="0"/>
              <a:t>Block Diagram </a:t>
            </a:r>
            <a:r>
              <a:rPr lang="th-TH" sz="2000" dirty="0"/>
              <a:t>ดังนี้ ก  และ  ข</a:t>
            </a:r>
          </a:p>
        </p:txBody>
      </p:sp>
      <p:sp>
        <p:nvSpPr>
          <p:cNvPr id="3" name="Rectangle 2"/>
          <p:cNvSpPr/>
          <p:nvPr/>
        </p:nvSpPr>
        <p:spPr>
          <a:xfrm>
            <a:off x="222920" y="56818"/>
            <a:ext cx="6840760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th-TH" dirty="0"/>
              <a:t> </a:t>
            </a:r>
            <a:r>
              <a:rPr lang="th-TH" sz="4000" b="1" dirty="0"/>
              <a:t>วงจรซี</a:t>
            </a:r>
            <a:r>
              <a:rPr lang="th-TH" sz="4000" b="1" dirty="0" err="1"/>
              <a:t>เควนเชียล</a:t>
            </a:r>
            <a:r>
              <a:rPr lang="th-TH" sz="4000" b="1" dirty="0"/>
              <a:t> </a:t>
            </a:r>
            <a:r>
              <a:rPr lang="en-US" sz="4000" b="1" dirty="0"/>
              <a:t>( Sequential)</a:t>
            </a:r>
            <a:endParaRPr lang="th-TH" sz="4000" b="1" dirty="0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95" y="2413386"/>
            <a:ext cx="8421762" cy="344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5365284"/>
            <a:ext cx="76640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thaiAlphaParenBoth"/>
            </a:pPr>
            <a:r>
              <a:rPr lang="th-TH" sz="2000" dirty="0"/>
              <a:t>แสดงโครงสร้างวงจรคอม</a:t>
            </a:r>
            <a:r>
              <a:rPr lang="th-TH" sz="2000" dirty="0" err="1"/>
              <a:t>ไบเนชั่น</a:t>
            </a:r>
            <a:r>
              <a:rPr lang="th-TH" sz="2000" dirty="0"/>
              <a:t> โดยที่เอาต์พุต</a:t>
            </a:r>
          </a:p>
          <a:p>
            <a:r>
              <a:rPr lang="th-TH" sz="2000" dirty="0"/>
              <a:t>ของวงจรจะขึ้นอยู่กับอินพุต ขณะนั้นเพียงอย่างเดียว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51920" y="5719227"/>
            <a:ext cx="536267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400" dirty="0"/>
              <a:t>โครงสร้างของวงจรซี</a:t>
            </a:r>
            <a:r>
              <a:rPr lang="th-TH" sz="2400" dirty="0" err="1"/>
              <a:t>เควนเชียล</a:t>
            </a:r>
            <a:r>
              <a:rPr lang="th-TH" sz="2400" dirty="0"/>
              <a:t> จะประกอบด้ว</a:t>
            </a:r>
            <a:r>
              <a:rPr lang="th-TH" sz="2000" dirty="0"/>
              <a:t>ยวงจรคอม</a:t>
            </a:r>
            <a:r>
              <a:rPr lang="th-TH" sz="2000" dirty="0" err="1"/>
              <a:t>ไบเนชั่น</a:t>
            </a:r>
            <a:r>
              <a:rPr lang="th-TH" sz="2000" dirty="0"/>
              <a:t>และ หน่วยความจำ </a:t>
            </a:r>
            <a:r>
              <a:rPr lang="th-TH" sz="2400" dirty="0"/>
              <a:t>(</a:t>
            </a:r>
            <a:r>
              <a:rPr lang="en-US" sz="1600" dirty="0"/>
              <a:t>Memory) </a:t>
            </a:r>
            <a:r>
              <a:rPr lang="th-TH" sz="2400" dirty="0"/>
              <a:t>ส่วนที่เป็น</a:t>
            </a:r>
            <a:r>
              <a:rPr lang="th-TH" sz="2000" dirty="0"/>
              <a:t>หน่วยความจำ</a:t>
            </a:r>
          </a:p>
          <a:p>
            <a:r>
              <a:rPr lang="th-TH" sz="2000" dirty="0"/>
              <a:t>จะทำหน้าที่เป็นวงจร ป้อนกลับ (</a:t>
            </a:r>
            <a:r>
              <a:rPr lang="en-US" sz="1600" dirty="0"/>
              <a:t>Feedback) </a:t>
            </a:r>
            <a:endParaRPr lang="th-TH" sz="1800" dirty="0"/>
          </a:p>
        </p:txBody>
      </p:sp>
    </p:spTree>
    <p:extLst>
      <p:ext uri="{BB962C8B-B14F-4D97-AF65-F5344CB8AC3E}">
        <p14:creationId xmlns:p14="http://schemas.microsoft.com/office/powerpoint/2010/main" val="2514457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50207" y="1988840"/>
            <a:ext cx="8650436" cy="3539430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</a:rPr>
              <a:t>1.</a:t>
            </a:r>
            <a:r>
              <a:rPr lang="th-TH" sz="3600" b="1" dirty="0">
                <a:solidFill>
                  <a:srgbClr val="0070C0"/>
                </a:solidFill>
              </a:rPr>
              <a:t>เวลาเรียนการเข้า </a:t>
            </a:r>
            <a:r>
              <a:rPr lang="en-US" sz="3600" b="1" dirty="0">
                <a:solidFill>
                  <a:srgbClr val="0070C0"/>
                </a:solidFill>
              </a:rPr>
              <a:t>class room                        10 % )</a:t>
            </a:r>
          </a:p>
          <a:p>
            <a:r>
              <a:rPr lang="en-US" sz="3200" b="1" dirty="0">
                <a:solidFill>
                  <a:srgbClr val="0070C0"/>
                </a:solidFill>
              </a:rPr>
              <a:t>(</a:t>
            </a:r>
            <a:r>
              <a:rPr lang="th-TH" sz="3200" b="1" dirty="0">
                <a:solidFill>
                  <a:srgbClr val="0070C0"/>
                </a:solidFill>
              </a:rPr>
              <a:t>เข้าเรียนทุกครั้ง </a:t>
            </a:r>
            <a:r>
              <a:rPr lang="en-US" sz="3200" b="1" dirty="0">
                <a:solidFill>
                  <a:srgbClr val="0070C0"/>
                </a:solidFill>
              </a:rPr>
              <a:t>10 </a:t>
            </a:r>
            <a:r>
              <a:rPr lang="th-TH" sz="3200" b="1" dirty="0">
                <a:solidFill>
                  <a:srgbClr val="0070C0"/>
                </a:solidFill>
              </a:rPr>
              <a:t>คะแนน ขาดหักครั้งละ </a:t>
            </a:r>
            <a:r>
              <a:rPr lang="en-US" sz="3200" b="1" dirty="0">
                <a:solidFill>
                  <a:srgbClr val="0070C0"/>
                </a:solidFill>
              </a:rPr>
              <a:t>2 </a:t>
            </a:r>
            <a:r>
              <a:rPr lang="th-TH" sz="3200" b="1" dirty="0">
                <a:solidFill>
                  <a:srgbClr val="0070C0"/>
                </a:solidFill>
              </a:rPr>
              <a:t>คะแนนไม่เกิน</a:t>
            </a:r>
            <a:r>
              <a:rPr lang="en-US" sz="3200" b="1" dirty="0">
                <a:solidFill>
                  <a:srgbClr val="0070C0"/>
                </a:solidFill>
              </a:rPr>
              <a:t>10      )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</a:p>
          <a:p>
            <a:r>
              <a:rPr lang="en-US" sz="4400" b="1" dirty="0">
                <a:solidFill>
                  <a:srgbClr val="FF0000"/>
                </a:solidFill>
              </a:rPr>
              <a:t>2.</a:t>
            </a:r>
            <a:r>
              <a:rPr lang="th-TH" sz="4400" b="1" dirty="0">
                <a:solidFill>
                  <a:srgbClr val="FF0000"/>
                </a:solidFill>
              </a:rPr>
              <a:t>รายงานนำเสนองาน</a:t>
            </a:r>
            <a:r>
              <a:rPr lang="en-US" sz="4400" b="1" dirty="0">
                <a:solidFill>
                  <a:srgbClr val="FF0000"/>
                </a:solidFill>
              </a:rPr>
              <a:t>(present)</a:t>
            </a:r>
            <a:r>
              <a:rPr lang="th-TH" sz="4400" b="1" dirty="0">
                <a:solidFill>
                  <a:srgbClr val="FF0000"/>
                </a:solidFill>
              </a:rPr>
              <a:t>    </a:t>
            </a:r>
            <a:r>
              <a:rPr lang="en-US" sz="4400" b="1" dirty="0">
                <a:solidFill>
                  <a:srgbClr val="FF0000"/>
                </a:solidFill>
              </a:rPr>
              <a:t>      40 %)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(</a:t>
            </a:r>
            <a:r>
              <a:rPr lang="th-TH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>
                <a:solidFill>
                  <a:srgbClr val="0070C0"/>
                </a:solidFill>
              </a:rPr>
              <a:t>present </a:t>
            </a:r>
            <a:r>
              <a:rPr lang="th-TH" sz="3600" b="1" dirty="0">
                <a:solidFill>
                  <a:srgbClr val="0070C0"/>
                </a:solidFill>
              </a:rPr>
              <a:t>ตามหัวข้อที่มอบหมายและส่งตามใบงาน </a:t>
            </a:r>
            <a:r>
              <a:rPr lang="en-US" sz="3600" b="1" dirty="0">
                <a:solidFill>
                  <a:srgbClr val="0070C0"/>
                </a:solidFill>
              </a:rPr>
              <a:t>)</a:t>
            </a:r>
          </a:p>
          <a:p>
            <a:r>
              <a:rPr lang="en-US" sz="3600" b="1" dirty="0">
                <a:solidFill>
                  <a:srgbClr val="0070C0"/>
                </a:solidFill>
              </a:rPr>
              <a:t>3.</a:t>
            </a:r>
            <a:r>
              <a:rPr lang="th-TH" sz="3600" b="1" dirty="0">
                <a:solidFill>
                  <a:srgbClr val="0070C0"/>
                </a:solidFill>
              </a:rPr>
              <a:t>การสอบปลายภาค                     </a:t>
            </a:r>
            <a:r>
              <a:rPr lang="en-US" sz="3600" b="1" dirty="0">
                <a:solidFill>
                  <a:srgbClr val="0070C0"/>
                </a:solidFill>
              </a:rPr>
              <a:t>                       50 %</a:t>
            </a:r>
          </a:p>
          <a:p>
            <a:r>
              <a:rPr lang="th-TH" sz="3600" b="1" dirty="0">
                <a:solidFill>
                  <a:srgbClr val="0070C0"/>
                </a:solidFill>
              </a:rPr>
              <a:t>       รวม                                   </a:t>
            </a:r>
            <a:r>
              <a:rPr lang="en-US" sz="3600" b="1" dirty="0">
                <a:solidFill>
                  <a:srgbClr val="0070C0"/>
                </a:solidFill>
              </a:rPr>
              <a:t>                       100 %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0736" y="302471"/>
            <a:ext cx="6413672" cy="1138773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000" b="1" dirty="0" err="1"/>
              <a:t>การทำ</a:t>
            </a:r>
            <a:r>
              <a:rPr lang="th-TH" sz="4000" b="1" dirty="0"/>
              <a:t>รายงาน</a:t>
            </a:r>
          </a:p>
          <a:p>
            <a:pPr algn="ctr"/>
            <a:r>
              <a:rPr lang="th-TH" b="1" dirty="0"/>
              <a:t>การวัดประเมินผลการเรียน</a:t>
            </a:r>
          </a:p>
        </p:txBody>
      </p:sp>
    </p:spTree>
    <p:extLst>
      <p:ext uri="{BB962C8B-B14F-4D97-AF65-F5344CB8AC3E}">
        <p14:creationId xmlns:p14="http://schemas.microsoft.com/office/powerpoint/2010/main" val="1990829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548680"/>
            <a:ext cx="791061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>
                <a:solidFill>
                  <a:srgbClr val="0070C0"/>
                </a:solidFill>
              </a:rPr>
              <a:t>2.</a:t>
            </a:r>
            <a:r>
              <a:rPr lang="th-TH" sz="4000" b="1" dirty="0">
                <a:solidFill>
                  <a:srgbClr val="0070C0"/>
                </a:solidFill>
              </a:rPr>
              <a:t>รายงานนำเสนองาน</a:t>
            </a:r>
            <a:r>
              <a:rPr lang="en-US" sz="4000" b="1" dirty="0">
                <a:solidFill>
                  <a:srgbClr val="0070C0"/>
                </a:solidFill>
              </a:rPr>
              <a:t>(present)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ให้แต่ละกลุ่มเลือกหัวข้อรายงาน 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อย่างใดอย่างหนึ่ง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ใน 3 หัวข้อนี้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930465" y="3429000"/>
            <a:ext cx="759171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1.</a:t>
            </a:r>
            <a:r>
              <a:rPr lang="th-TH" sz="3600" b="1" dirty="0"/>
              <a:t>วงจรคอมบิ</a:t>
            </a:r>
            <a:r>
              <a:rPr lang="th-TH" sz="3600" b="1" dirty="0" err="1"/>
              <a:t>เนชัน</a:t>
            </a:r>
            <a:r>
              <a:rPr lang="th-TH" sz="3600" dirty="0"/>
              <a:t> </a:t>
            </a:r>
            <a:r>
              <a:rPr lang="th-TH" dirty="0"/>
              <a:t>(</a:t>
            </a:r>
            <a:r>
              <a:rPr lang="en-US" dirty="0"/>
              <a:t>Combination circuits) </a:t>
            </a:r>
            <a:r>
              <a:rPr lang="th-TH" dirty="0"/>
              <a:t>หรือ</a:t>
            </a:r>
            <a:endParaRPr lang="th-TH" b="1" dirty="0"/>
          </a:p>
          <a:p>
            <a:r>
              <a:rPr lang="en-US" b="1" dirty="0"/>
              <a:t>2.</a:t>
            </a:r>
            <a:r>
              <a:rPr lang="th-TH" b="1" dirty="0"/>
              <a:t>วงจรซี</a:t>
            </a:r>
            <a:r>
              <a:rPr lang="th-TH" b="1" dirty="0" err="1"/>
              <a:t>เควนเชียล</a:t>
            </a:r>
            <a:r>
              <a:rPr lang="th-TH" b="1" dirty="0"/>
              <a:t> </a:t>
            </a:r>
            <a:r>
              <a:rPr lang="en-US" b="1" dirty="0"/>
              <a:t>(Sequential) </a:t>
            </a:r>
            <a:r>
              <a:rPr lang="th-TH" b="1" dirty="0"/>
              <a:t>หรือ</a:t>
            </a:r>
          </a:p>
          <a:p>
            <a:r>
              <a:rPr lang="en-US" b="1" dirty="0"/>
              <a:t>3.</a:t>
            </a:r>
            <a:r>
              <a:rPr lang="th-TH" b="1" dirty="0"/>
              <a:t>วงจรพัลส์ </a:t>
            </a:r>
          </a:p>
          <a:p>
            <a:endParaRPr lang="th-TH" b="1" dirty="0"/>
          </a:p>
          <a:p>
            <a:r>
              <a:rPr lang="th-TH" b="1" dirty="0"/>
              <a:t>รายละเอียดของเนื้อหาของแต่ละหัวข้อพร้อมตัวอย่างฯ และแสดงวงจร</a:t>
            </a:r>
          </a:p>
          <a:p>
            <a:r>
              <a:rPr lang="th-TH" b="1" dirty="0"/>
              <a:t>รายละเอียดของรายงานฟังอธิบาย</a:t>
            </a:r>
            <a:endParaRPr lang="th-TH" b="1" dirty="0">
              <a:solidFill>
                <a:srgbClr val="002060"/>
              </a:solidFill>
            </a:endParaRPr>
          </a:p>
          <a:p>
            <a:r>
              <a:rPr lang="th-TH" b="1" dirty="0">
                <a:solidFill>
                  <a:schemeClr val="bg1"/>
                </a:solidFill>
              </a:rPr>
              <a:t>งจรพัลส์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ปกหน้า</a:t>
            </a:r>
          </a:p>
        </p:txBody>
      </p:sp>
    </p:spTree>
    <p:extLst>
      <p:ext uri="{BB962C8B-B14F-4D97-AF65-F5344CB8AC3E}">
        <p14:creationId xmlns:p14="http://schemas.microsoft.com/office/powerpoint/2010/main" val="40928814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5762" y="116632"/>
            <a:ext cx="31870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/>
              <a:t>รายงาน</a:t>
            </a:r>
          </a:p>
          <a:p>
            <a:pPr algn="ctr"/>
            <a:r>
              <a:rPr lang="th-TH" dirty="0"/>
              <a:t>เรื่อง</a:t>
            </a:r>
            <a:r>
              <a:rPr lang="en-US" dirty="0"/>
              <a:t> </a:t>
            </a:r>
            <a:r>
              <a:rPr lang="en-US" dirty="0" err="1"/>
              <a:t>xxxxxxxxxxxxxxxx</a:t>
            </a:r>
            <a:endParaRPr lang="en-US" dirty="0"/>
          </a:p>
          <a:p>
            <a:pPr algn="ctr"/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1786217" y="1124744"/>
            <a:ext cx="638618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/>
              <a:t>รายงานนี้เป็นส่วนหนึ่งของการศึกษา</a:t>
            </a:r>
          </a:p>
          <a:p>
            <a:pPr algn="ctr"/>
            <a:r>
              <a:rPr lang="th-TH" dirty="0"/>
              <a:t>วิชา </a:t>
            </a:r>
            <a:r>
              <a:rPr lang="th-TH" b="1" dirty="0" err="1"/>
              <a:t>ดิจิทัล</a:t>
            </a:r>
            <a:r>
              <a:rPr lang="th-TH" b="1" dirty="0"/>
              <a:t>สำหรับเทคโนโลยีสารสนเทศ</a:t>
            </a:r>
          </a:p>
          <a:p>
            <a:pPr algn="ctr"/>
            <a:r>
              <a:rPr lang="th-TH" dirty="0"/>
              <a:t>รหัสวิชา </a:t>
            </a:r>
            <a:r>
              <a:rPr lang="en-US" dirty="0"/>
              <a:t>ITQ1001</a:t>
            </a:r>
          </a:p>
          <a:p>
            <a:endParaRPr lang="en-US" dirty="0"/>
          </a:p>
          <a:p>
            <a:r>
              <a:rPr lang="en-US" dirty="0"/>
              <a:t>                                    </a:t>
            </a:r>
            <a:r>
              <a:rPr lang="th-TH" dirty="0"/>
              <a:t>จัดทำโดย </a:t>
            </a:r>
            <a:endParaRPr lang="en-US" dirty="0"/>
          </a:p>
          <a:p>
            <a:r>
              <a:rPr lang="en-US" sz="2000" dirty="0"/>
              <a:t>                   1….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2….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r>
              <a:rPr lang="en-US" sz="2000" dirty="0"/>
              <a:t>                   3….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4….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5….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6….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                                  </a:t>
            </a:r>
            <a:r>
              <a:rPr lang="th-TH" sz="2000" dirty="0"/>
              <a:t>             ประจำภาคเรียนที่ </a:t>
            </a:r>
            <a:r>
              <a:rPr lang="en-US" sz="2000" dirty="0"/>
              <a:t>1/2569</a:t>
            </a:r>
          </a:p>
          <a:p>
            <a:r>
              <a:rPr lang="en-US" sz="2000" dirty="0"/>
              <a:t>                             </a:t>
            </a:r>
            <a:r>
              <a:rPr lang="th-TH" sz="2000" dirty="0"/>
              <a:t>สาขาวิชาเทคโนโลยีสารสนเทศ คณะวิทยาศาสตร์และเทคโนโลยี</a:t>
            </a:r>
          </a:p>
          <a:p>
            <a:r>
              <a:rPr lang="th-TH" sz="2000" dirty="0"/>
              <a:t>                                                          มหาวิทยาลัยราช</a:t>
            </a:r>
            <a:r>
              <a:rPr lang="th-TH" sz="2000" dirty="0" err="1"/>
              <a:t>ภัฎ</a:t>
            </a:r>
            <a:r>
              <a:rPr lang="th-TH" sz="2000" dirty="0"/>
              <a:t>สวน</a:t>
            </a:r>
            <a:r>
              <a:rPr lang="th-TH" sz="2000" dirty="0" err="1"/>
              <a:t>สุนัน</a:t>
            </a:r>
            <a:r>
              <a:rPr lang="th-TH" sz="2000" dirty="0"/>
              <a:t>ทา</a:t>
            </a:r>
            <a:endParaRPr lang="en-US" sz="2000" dirty="0"/>
          </a:p>
          <a:p>
            <a:endParaRPr lang="th-TH" sz="2000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140559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737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คำนำ</a:t>
            </a:r>
          </a:p>
        </p:txBody>
      </p:sp>
    </p:spTree>
    <p:extLst>
      <p:ext uri="{BB962C8B-B14F-4D97-AF65-F5344CB8AC3E}">
        <p14:creationId xmlns:p14="http://schemas.microsoft.com/office/powerpoint/2010/main" val="603727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สารบัญ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664" y="1916832"/>
            <a:ext cx="1895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xxxxxxxxxxx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6804248" y="1738748"/>
            <a:ext cx="617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หน้า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6464" y="1700808"/>
            <a:ext cx="735329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 </a:t>
            </a:r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en-US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779912" y="620688"/>
            <a:ext cx="683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เรื่อง </a:t>
            </a:r>
          </a:p>
        </p:txBody>
      </p:sp>
    </p:spTree>
    <p:extLst>
      <p:ext uri="{BB962C8B-B14F-4D97-AF65-F5344CB8AC3E}">
        <p14:creationId xmlns:p14="http://schemas.microsoft.com/office/powerpoint/2010/main" val="7961749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สรุป</a:t>
            </a:r>
          </a:p>
        </p:txBody>
      </p:sp>
    </p:spTree>
    <p:extLst>
      <p:ext uri="{BB962C8B-B14F-4D97-AF65-F5344CB8AC3E}">
        <p14:creationId xmlns:p14="http://schemas.microsoft.com/office/powerpoint/2010/main" val="9404331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14638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บรรณานุกรม</a:t>
            </a:r>
          </a:p>
        </p:txBody>
      </p:sp>
    </p:spTree>
    <p:extLst>
      <p:ext uri="{BB962C8B-B14F-4D97-AF65-F5344CB8AC3E}">
        <p14:creationId xmlns:p14="http://schemas.microsoft.com/office/powerpoint/2010/main" val="566907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5048" y="764704"/>
            <a:ext cx="6696744" cy="498598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4400" dirty="0"/>
              <a:t>ครั้งต่อไป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</a:rPr>
              <a:t>วงจรพัลส์เบื้องต้น</a:t>
            </a:r>
          </a:p>
          <a:p>
            <a:pPr algn="ctr"/>
            <a:r>
              <a:rPr lang="th-TH" sz="4400" dirty="0"/>
              <a:t>และรายงานและรายละเอียด</a:t>
            </a:r>
          </a:p>
          <a:p>
            <a:pPr algn="ctr"/>
            <a:r>
              <a:rPr lang="th-TH" sz="5400" b="1" dirty="0"/>
              <a:t>วงจรคอมบิ</a:t>
            </a:r>
            <a:r>
              <a:rPr lang="th-TH" sz="5400" b="1" dirty="0" err="1"/>
              <a:t>เนชัน</a:t>
            </a:r>
            <a:r>
              <a:rPr lang="th-TH" sz="5400" dirty="0"/>
              <a:t> </a:t>
            </a:r>
            <a:r>
              <a:rPr lang="th-TH" sz="4400" dirty="0"/>
              <a:t>(</a:t>
            </a:r>
            <a:r>
              <a:rPr lang="en-US" sz="4400" dirty="0"/>
              <a:t>Combination circuits)</a:t>
            </a:r>
            <a:endParaRPr lang="th-TH" sz="4400" b="1" dirty="0"/>
          </a:p>
          <a:p>
            <a:pPr algn="ctr"/>
            <a:r>
              <a:rPr lang="th-TH" sz="4400" b="1" dirty="0"/>
              <a:t>วงจรซี</a:t>
            </a:r>
            <a:r>
              <a:rPr lang="th-TH" sz="4400" b="1" dirty="0" err="1"/>
              <a:t>เควนเชียล</a:t>
            </a:r>
            <a:r>
              <a:rPr lang="th-TH" sz="4400" b="1" dirty="0"/>
              <a:t> </a:t>
            </a:r>
            <a:r>
              <a:rPr lang="en-US" sz="4400" b="1" dirty="0"/>
              <a:t>(Sequential)</a:t>
            </a:r>
          </a:p>
          <a:p>
            <a:pPr algn="ctr"/>
            <a:r>
              <a:rPr lang="th-TH" sz="4400" b="1" dirty="0">
                <a:solidFill>
                  <a:schemeClr val="bg1"/>
                </a:solidFill>
              </a:rPr>
              <a:t>วงจรพัลส์</a:t>
            </a:r>
            <a:endParaRPr lang="th-TH" sz="4400" dirty="0"/>
          </a:p>
        </p:txBody>
      </p:sp>
    </p:spTree>
    <p:extLst>
      <p:ext uri="{BB962C8B-B14F-4D97-AF65-F5344CB8AC3E}">
        <p14:creationId xmlns:p14="http://schemas.microsoft.com/office/powerpoint/2010/main" val="25144572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2048</TotalTime>
  <Words>2026</Words>
  <Application>Microsoft Office PowerPoint</Application>
  <PresentationFormat>On-screen Show (4:3)</PresentationFormat>
  <Paragraphs>196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วงจรคอมบิเนชัน (Combination circuits)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374</cp:revision>
  <dcterms:created xsi:type="dcterms:W3CDTF">2021-07-04T04:15:50Z</dcterms:created>
  <dcterms:modified xsi:type="dcterms:W3CDTF">2026-08-30T03:46:44Z</dcterms:modified>
</cp:coreProperties>
</file>