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sldIdLst>
    <p:sldId id="256" r:id="rId2"/>
    <p:sldId id="357" r:id="rId3"/>
    <p:sldId id="358" r:id="rId4"/>
    <p:sldId id="359" r:id="rId5"/>
    <p:sldId id="363" r:id="rId6"/>
    <p:sldId id="364" r:id="rId7"/>
    <p:sldId id="365" r:id="rId8"/>
    <p:sldId id="366" r:id="rId9"/>
    <p:sldId id="367" r:id="rId10"/>
    <p:sldId id="369" r:id="rId11"/>
    <p:sldId id="370" r:id="rId12"/>
    <p:sldId id="371" r:id="rId13"/>
    <p:sldId id="368" r:id="rId14"/>
    <p:sldId id="372" r:id="rId15"/>
    <p:sldId id="373" r:id="rId16"/>
    <p:sldId id="374" r:id="rId17"/>
    <p:sldId id="375" r:id="rId18"/>
    <p:sldId id="376" r:id="rId19"/>
    <p:sldId id="377" r:id="rId20"/>
    <p:sldId id="378" r:id="rId21"/>
    <p:sldId id="379" r:id="rId22"/>
    <p:sldId id="404" r:id="rId23"/>
    <p:sldId id="380" r:id="rId24"/>
    <p:sldId id="381" r:id="rId25"/>
    <p:sldId id="382" r:id="rId26"/>
    <p:sldId id="383" r:id="rId27"/>
    <p:sldId id="384" r:id="rId28"/>
    <p:sldId id="385" r:id="rId29"/>
    <p:sldId id="386" r:id="rId30"/>
    <p:sldId id="387" r:id="rId31"/>
    <p:sldId id="388" r:id="rId32"/>
    <p:sldId id="389" r:id="rId33"/>
    <p:sldId id="390" r:id="rId34"/>
    <p:sldId id="391" r:id="rId35"/>
    <p:sldId id="392" r:id="rId36"/>
    <p:sldId id="393" r:id="rId37"/>
    <p:sldId id="394" r:id="rId38"/>
    <p:sldId id="395" r:id="rId39"/>
    <p:sldId id="396" r:id="rId40"/>
    <p:sldId id="397" r:id="rId41"/>
    <p:sldId id="398" r:id="rId42"/>
    <p:sldId id="399" r:id="rId43"/>
    <p:sldId id="401" r:id="rId44"/>
    <p:sldId id="400" r:id="rId45"/>
    <p:sldId id="402" r:id="rId46"/>
    <p:sldId id="403" r:id="rId47"/>
    <p:sldId id="257" r:id="rId48"/>
    <p:sldId id="355" r:id="rId49"/>
    <p:sldId id="306" r:id="rId50"/>
    <p:sldId id="340" r:id="rId51"/>
    <p:sldId id="307" r:id="rId52"/>
    <p:sldId id="341" r:id="rId53"/>
    <p:sldId id="308" r:id="rId54"/>
    <p:sldId id="333" r:id="rId55"/>
    <p:sldId id="316" r:id="rId56"/>
    <p:sldId id="334" r:id="rId57"/>
    <p:sldId id="342" r:id="rId58"/>
    <p:sldId id="318" r:id="rId59"/>
    <p:sldId id="319" r:id="rId60"/>
    <p:sldId id="324" r:id="rId61"/>
    <p:sldId id="325" r:id="rId62"/>
    <p:sldId id="326" r:id="rId63"/>
    <p:sldId id="336" r:id="rId64"/>
    <p:sldId id="337" r:id="rId65"/>
    <p:sldId id="338" r:id="rId66"/>
    <p:sldId id="331" r:id="rId67"/>
    <p:sldId id="327" r:id="rId68"/>
    <p:sldId id="349" r:id="rId69"/>
    <p:sldId id="350" r:id="rId70"/>
    <p:sldId id="351" r:id="rId71"/>
    <p:sldId id="352" r:id="rId72"/>
    <p:sldId id="353" r:id="rId73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258" autoAdjust="0"/>
  </p:normalViewPr>
  <p:slideViewPr>
    <p:cSldViewPr>
      <p:cViewPr varScale="1">
        <p:scale>
          <a:sx n="61" d="100"/>
          <a:sy n="61" d="100"/>
        </p:scale>
        <p:origin x="165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1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D18865-176A-4BBE-9D32-D923E6E19387}" type="datetimeFigureOut">
              <a:rPr lang="th-TH" smtClean="0"/>
              <a:t>23/08/69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DC095B-1091-42F3-BB77-15D1A0869A9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77049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DC095B-1091-42F3-BB77-15D1A0869A97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43579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DC095B-1091-42F3-BB77-15D1A0869A97}" type="slidenum">
              <a:rPr lang="th-TH" smtClean="0"/>
              <a:t>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10882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EBF29-3DB7-4A10-AFBB-BB4FD496F384}" type="datetime1">
              <a:rPr lang="th-TH" smtClean="0"/>
              <a:t>23/08/69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59898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EBB70-6DC0-4A56-B638-40FB14D0A546}" type="datetime1">
              <a:rPr lang="th-TH" smtClean="0"/>
              <a:t>23/08/69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101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BC18C-0185-4928-A1F2-D149744933A1}" type="datetime1">
              <a:rPr lang="th-TH" smtClean="0"/>
              <a:t>23/08/69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8505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AA2E-4963-4248-842C-90EFDA96102F}" type="datetime1">
              <a:rPr lang="th-TH" smtClean="0"/>
              <a:t>23/08/69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40022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1B7F4-4CA4-4CD0-AE4A-E89565E54635}" type="datetime1">
              <a:rPr lang="th-TH" smtClean="0"/>
              <a:t>23/08/69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26397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99388-7281-4B20-AA14-679CE07616DA}" type="datetime1">
              <a:rPr lang="th-TH" smtClean="0"/>
              <a:t>23/08/69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70854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1FE27-D6A0-471B-8E71-F7A03291A131}" type="datetime1">
              <a:rPr lang="th-TH" smtClean="0"/>
              <a:t>23/08/69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69629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03F4-69EC-4C33-B9E4-644B41A62FE7}" type="datetime1">
              <a:rPr lang="th-TH" smtClean="0"/>
              <a:t>23/08/69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4830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81898-9305-4DCD-9542-B626058DB3FA}" type="datetime1">
              <a:rPr lang="th-TH" smtClean="0"/>
              <a:t>23/08/69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2282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9D08-F68C-4C25-8FC0-F2CB692D9596}" type="datetime1">
              <a:rPr lang="th-TH" smtClean="0"/>
              <a:t>23/08/69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47932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BC033-BF91-48CE-AC37-4D32D6509C8A}" type="datetime1">
              <a:rPr lang="th-TH" smtClean="0"/>
              <a:t>23/08/69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35484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E0F40-9CC7-4744-8C7F-EFF8B3C25EE5}" type="datetime1">
              <a:rPr lang="th-TH" smtClean="0"/>
              <a:t>23/08/69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5242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artner.telkom.co.id/tpncms-prod/uploads/topics/158270230472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38"/>
            <a:ext cx="9144000" cy="332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globalpsa.com/wp-content/uploads/200724-At-the-Helm-Industry-Digital-Acceleration-Edited-2-scale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230" y="4257497"/>
            <a:ext cx="9144000" cy="263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152372" y="2538770"/>
            <a:ext cx="5659988" cy="1446550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400" b="1" dirty="0" err="1"/>
              <a:t>พีชคณิตบูลีน</a:t>
            </a:r>
            <a:r>
              <a:rPr lang="th-TH" sz="4400" b="1" dirty="0"/>
              <a:t>การลดรูปวงจรลอจิก </a:t>
            </a:r>
          </a:p>
        </p:txBody>
      </p:sp>
      <p:sp>
        <p:nvSpPr>
          <p:cNvPr id="5" name="Rectangle 4"/>
          <p:cNvSpPr/>
          <p:nvPr/>
        </p:nvSpPr>
        <p:spPr>
          <a:xfrm>
            <a:off x="6102150" y="188640"/>
            <a:ext cx="2960948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/>
              <a:t>ITQ1001</a:t>
            </a:r>
            <a:endParaRPr lang="th-TH" sz="4000" dirty="0"/>
          </a:p>
        </p:txBody>
      </p:sp>
      <p:sp>
        <p:nvSpPr>
          <p:cNvPr id="6" name="Rectangle 5"/>
          <p:cNvSpPr/>
          <p:nvPr/>
        </p:nvSpPr>
        <p:spPr>
          <a:xfrm>
            <a:off x="2189458" y="4711393"/>
            <a:ext cx="3785616" cy="52322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dirty="0"/>
              <a:t> </a:t>
            </a:r>
            <a:r>
              <a:rPr lang="en-US" b="1" dirty="0"/>
              <a:t>(Boolean Algebra) </a:t>
            </a:r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65896" y="6029703"/>
            <a:ext cx="33730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>
                <a:solidFill>
                  <a:srgbClr val="CCFF33"/>
                </a:solidFill>
              </a:rPr>
              <a:t>อ้างอิงที่มา </a:t>
            </a:r>
            <a:r>
              <a:rPr lang="en-US" b="1" dirty="0">
                <a:solidFill>
                  <a:srgbClr val="CCFF33"/>
                </a:solidFill>
              </a:rPr>
              <a:t>: </a:t>
            </a:r>
            <a:r>
              <a:rPr lang="th-TH" b="1" dirty="0">
                <a:solidFill>
                  <a:srgbClr val="CCFF33"/>
                </a:solidFill>
              </a:rPr>
              <a:t>พนมไพร ช่วงจั่น</a:t>
            </a:r>
            <a:endParaRPr lang="th-TH" dirty="0">
              <a:solidFill>
                <a:srgbClr val="CCFF33"/>
              </a:solidFill>
            </a:endParaRPr>
          </a:p>
        </p:txBody>
      </p:sp>
      <p:pic>
        <p:nvPicPr>
          <p:cNvPr id="11" name="Picture 6" descr="https://tse4.mm.bing.net/th?id=OIP.MWR9F9uzKgMlaJeQj8A-NwHaL8&amp;pid=Api&amp;P=0&amp;w=300&amp;h=3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6" y="21138"/>
            <a:ext cx="178117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tse2.mm.bing.net/th?id=OIP.NHxKNa6bQ55QdBQc3-AEqQHaC3&amp;pid=Api&amp;P=0&amp;w=416&amp;h=16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44" y="3348959"/>
            <a:ext cx="1981200" cy="76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-12144" y="4214995"/>
            <a:ext cx="2164516" cy="707886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000" b="1" dirty="0"/>
              <a:t>ทฤษฎี</a:t>
            </a:r>
            <a:r>
              <a:rPr lang="th-TH" sz="2000" b="1" dirty="0" err="1"/>
              <a:t>ของบูลีน</a:t>
            </a:r>
            <a:r>
              <a:rPr lang="th-TH" sz="2000" b="1" dirty="0"/>
              <a:t> (</a:t>
            </a:r>
            <a:r>
              <a:rPr lang="en-US" sz="2000" b="1" dirty="0"/>
              <a:t>Boolean Theory) 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468" y="5342791"/>
            <a:ext cx="833063" cy="1373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1828071" y="1399997"/>
            <a:ext cx="6114985" cy="113877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4400" b="1" dirty="0"/>
              <a:t> วงจรทางตรรกะและ</a:t>
            </a:r>
            <a:r>
              <a:rPr lang="th-TH" sz="4400" b="1" dirty="0" err="1"/>
              <a:t>พีชคณิตบูลีน</a:t>
            </a:r>
            <a:r>
              <a:rPr lang="th-TH" sz="4400" b="1" dirty="0"/>
              <a:t> </a:t>
            </a:r>
          </a:p>
          <a:p>
            <a:r>
              <a:rPr lang="th-TH" sz="2400" b="1" dirty="0"/>
              <a:t>(</a:t>
            </a:r>
            <a:r>
              <a:rPr lang="en-US" sz="2400" b="1" dirty="0"/>
              <a:t>Logic Circuit and Boolean Algebra) </a:t>
            </a:r>
            <a:endParaRPr lang="th-TH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C30492-5CD1-4657-BF73-AB7E0DE0FF3C}"/>
              </a:ext>
            </a:extLst>
          </p:cNvPr>
          <p:cNvSpPr txBox="1"/>
          <p:nvPr/>
        </p:nvSpPr>
        <p:spPr>
          <a:xfrm>
            <a:off x="178009" y="5437217"/>
            <a:ext cx="6788525" cy="523220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https://sciencedemos.org.uk/logic_gates.php</a:t>
            </a:r>
            <a:endParaRPr lang="th-TH" dirty="0">
              <a:solidFill>
                <a:srgbClr val="FFFF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8FFB6B-210A-4ED8-9114-A88F4D4F39D6}"/>
              </a:ext>
            </a:extLst>
          </p:cNvPr>
          <p:cNvSpPr txBox="1"/>
          <p:nvPr/>
        </p:nvSpPr>
        <p:spPr>
          <a:xfrm>
            <a:off x="173469" y="6079825"/>
            <a:ext cx="4611414" cy="523220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r>
              <a:rPr lang="th-TH" dirty="0">
                <a:solidFill>
                  <a:srgbClr val="FFFF00"/>
                </a:solidFill>
              </a:rPr>
              <a:t>https://logic.ly/demo/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AD2946-321B-4F35-998B-034C90094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24627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792088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dirty="0"/>
              <a:t>ทบทวน </a:t>
            </a:r>
            <a:r>
              <a:rPr lang="th-TH" b="1" dirty="0"/>
              <a:t>1. สมการลอจิก </a:t>
            </a:r>
            <a:r>
              <a:rPr lang="th-TH" sz="3600" b="1" dirty="0"/>
              <a:t>(</a:t>
            </a:r>
            <a:r>
              <a:rPr lang="en-US" sz="3600" b="1" dirty="0"/>
              <a:t>logic expression) </a:t>
            </a:r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179512" y="1412776"/>
            <a:ext cx="921702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dirty="0"/>
              <a:t>1. สมการลอจิก </a:t>
            </a:r>
            <a:r>
              <a:rPr lang="th-TH" b="1" dirty="0"/>
              <a:t>(</a:t>
            </a:r>
            <a:r>
              <a:rPr lang="en-US" b="1" dirty="0"/>
              <a:t>logic expression) </a:t>
            </a:r>
            <a:endParaRPr lang="en-US" dirty="0"/>
          </a:p>
          <a:p>
            <a:r>
              <a:rPr lang="th-TH" dirty="0"/>
              <a:t>การทำงานของระบบดิจิตอล สามารถอธิบายได้โดยใช้สมการพีชคณิตลอจิก </a:t>
            </a:r>
          </a:p>
          <a:p>
            <a:r>
              <a:rPr lang="th-TH" dirty="0"/>
              <a:t>(</a:t>
            </a:r>
            <a:r>
              <a:rPr lang="en-US" dirty="0"/>
              <a:t>logic equation) </a:t>
            </a:r>
            <a:r>
              <a:rPr lang="th-TH" dirty="0"/>
              <a:t>ซึ่งประกอบด้วย </a:t>
            </a:r>
          </a:p>
          <a:p>
            <a:endParaRPr lang="th-TH" dirty="0"/>
          </a:p>
          <a:p>
            <a:r>
              <a:rPr lang="th-TH" b="1" dirty="0"/>
              <a:t>ตัวแปรลอจิก </a:t>
            </a:r>
            <a:r>
              <a:rPr lang="th-TH" dirty="0"/>
              <a:t>(</a:t>
            </a:r>
            <a:r>
              <a:rPr lang="en-US" dirty="0"/>
              <a:t>logic variable) </a:t>
            </a:r>
            <a:r>
              <a:rPr lang="th-TH" dirty="0"/>
              <a:t>เป็นตัวแปรที่รับค่าเพียงสองค่า หรือเรียกอีกอย่างหนึ่งว่า ตัวแปรสองสถานะ (</a:t>
            </a:r>
            <a:r>
              <a:rPr lang="en-US" dirty="0"/>
              <a:t>Bi-State variable) </a:t>
            </a:r>
            <a:r>
              <a:rPr lang="th-TH" dirty="0"/>
              <a:t>โดยมีข้อกำหนดคือ สามารถมีสถานะได้เพียงสองสถานะเท่านั้น และจะอยู่ในสถานะใดสถานะหนึ่งเท่านั้น </a:t>
            </a:r>
          </a:p>
          <a:p>
            <a:endParaRPr lang="th-TH" dirty="0"/>
          </a:p>
          <a:p>
            <a:r>
              <a:rPr lang="th-TH" dirty="0"/>
              <a:t>จะอยู่พร้อมกันทั้งสองสถานะในเวลาเดียวกันไม่ได้ สถานะดังกล่าวอาจแทนความหมายต่าง ๆ เช่น เปิด-ปิด, สูง-ต่ำ, หนึ่ง-ศูนย์ เป็นต้น </a:t>
            </a:r>
          </a:p>
        </p:txBody>
      </p:sp>
      <p:sp>
        <p:nvSpPr>
          <p:cNvPr id="4" name="Rectangle 3"/>
          <p:cNvSpPr/>
          <p:nvPr/>
        </p:nvSpPr>
        <p:spPr>
          <a:xfrm>
            <a:off x="5292080" y="6229808"/>
            <a:ext cx="344838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2000" dirty="0"/>
              <a:t>อ้างถึงที่มาเอกสาร </a:t>
            </a:r>
            <a:r>
              <a:rPr lang="en-US" sz="2000" dirty="0"/>
              <a:t>: </a:t>
            </a:r>
            <a:r>
              <a:rPr lang="th-TH" sz="2000" dirty="0"/>
              <a:t>อ.ดร.</a:t>
            </a:r>
            <a:r>
              <a:rPr lang="th-TH" sz="2000" dirty="0" err="1"/>
              <a:t>พัฒนพงษ์</a:t>
            </a:r>
            <a:r>
              <a:rPr lang="th-TH" sz="2000" dirty="0"/>
              <a:t> วันจันทึก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9ABE41-CC99-4A60-A235-BC4862730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25388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792088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dirty="0"/>
              <a:t> </a:t>
            </a:r>
            <a:r>
              <a:rPr lang="th-TH" b="1" dirty="0"/>
              <a:t>1. สมการลอจิก </a:t>
            </a:r>
            <a:r>
              <a:rPr lang="th-TH" sz="3600" b="1" dirty="0"/>
              <a:t>(</a:t>
            </a:r>
            <a:r>
              <a:rPr lang="en-US" sz="3600" b="1" dirty="0"/>
              <a:t>logic expression) </a:t>
            </a:r>
            <a:endParaRPr lang="th-TH" dirty="0"/>
          </a:p>
        </p:txBody>
      </p:sp>
      <p:sp>
        <p:nvSpPr>
          <p:cNvPr id="4" name="Rectangle 3"/>
          <p:cNvSpPr/>
          <p:nvPr/>
        </p:nvSpPr>
        <p:spPr>
          <a:xfrm>
            <a:off x="390992" y="1412776"/>
            <a:ext cx="8352928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4000" b="1" dirty="0"/>
              <a:t> ตัวกระทำทางลอจิก </a:t>
            </a:r>
            <a:r>
              <a:rPr lang="th-TH" dirty="0"/>
              <a:t>(</a:t>
            </a:r>
            <a:r>
              <a:rPr lang="en-US" dirty="0"/>
              <a:t>logic operators) </a:t>
            </a:r>
            <a:r>
              <a:rPr lang="th-TH" dirty="0"/>
              <a:t>เป็นตัวรับเอาตัวแปรลอจิกมาดำเนินการเพื่อให้ได้ผลลัพธ์ โดยผลลัพธ์ที่ได้ขึ้นอยู่กับชนิดของตัวกระทำและสถานะของตัวแปรลอจิกที่ถูกกระทำ เขียนแทนด้วยไดอะแกรมได้ดังภาพ 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429000"/>
            <a:ext cx="744855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835" y="5415915"/>
            <a:ext cx="457200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5292080" y="6229808"/>
            <a:ext cx="344838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2000" dirty="0"/>
              <a:t>อ้างถึงที่มาเอกสาร </a:t>
            </a:r>
            <a:r>
              <a:rPr lang="en-US" sz="2000" dirty="0"/>
              <a:t>: </a:t>
            </a:r>
            <a:r>
              <a:rPr lang="th-TH" sz="2000" dirty="0"/>
              <a:t>อ.ดร.</a:t>
            </a:r>
            <a:r>
              <a:rPr lang="th-TH" sz="2000" dirty="0" err="1"/>
              <a:t>พัฒนพงษ์</a:t>
            </a:r>
            <a:r>
              <a:rPr lang="th-TH" sz="2000" dirty="0"/>
              <a:t> วันจันทึก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EC8719-F1C5-447F-9DEA-D44CF6921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08243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792088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dirty="0"/>
              <a:t> </a:t>
            </a:r>
            <a:r>
              <a:rPr lang="th-TH" b="1" dirty="0"/>
              <a:t>1. สมการลอจิก </a:t>
            </a:r>
            <a:r>
              <a:rPr lang="th-TH" sz="3600" b="1" dirty="0"/>
              <a:t>(</a:t>
            </a:r>
            <a:r>
              <a:rPr lang="en-US" sz="3600" b="1" dirty="0"/>
              <a:t>logic expression) 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683568" y="1556792"/>
            <a:ext cx="8064896" cy="267765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ตัวแปรอินพุท 1 ตัว สามารถทำให้เกิดสถานะที่แตกต่างกันได้ 2 กรณี เช่น ตัวแปร </a:t>
            </a:r>
            <a:r>
              <a:rPr lang="en-US" dirty="0"/>
              <a:t>A </a:t>
            </a:r>
            <a:r>
              <a:rPr lang="th-TH" dirty="0"/>
              <a:t>มีสถานะที่แตกต่างกันได้ 2 กรณี คือ </a:t>
            </a:r>
            <a:r>
              <a:rPr lang="en-US" dirty="0"/>
              <a:t>A = 0 </a:t>
            </a:r>
            <a:r>
              <a:rPr lang="th-TH" dirty="0"/>
              <a:t>หรือ </a:t>
            </a:r>
            <a:r>
              <a:rPr lang="en-US" dirty="0"/>
              <a:t>A = 1 </a:t>
            </a:r>
            <a:r>
              <a:rPr lang="th-TH" dirty="0"/>
              <a:t>เมื่อเพิ่มจำนวนตัวแปรอินพุทเป็น 2 ตัว เช่น </a:t>
            </a:r>
            <a:r>
              <a:rPr lang="en-US" dirty="0"/>
              <a:t>A </a:t>
            </a:r>
            <a:r>
              <a:rPr lang="th-TH" dirty="0"/>
              <a:t>และ </a:t>
            </a:r>
            <a:r>
              <a:rPr lang="en-US" dirty="0"/>
              <a:t>B </a:t>
            </a:r>
            <a:r>
              <a:rPr lang="th-TH" dirty="0"/>
              <a:t>สถานะที่แตกต่างกันจะเพิ่มเป็น 4 กรณี หรือ 2</a:t>
            </a:r>
            <a:r>
              <a:rPr lang="th-TH" baseline="38000" dirty="0"/>
              <a:t>2</a:t>
            </a:r>
            <a:r>
              <a:rPr lang="th-TH" dirty="0"/>
              <a:t> กรณี คือ</a:t>
            </a:r>
          </a:p>
          <a:p>
            <a:r>
              <a:rPr lang="th-TH" dirty="0"/>
              <a:t> </a:t>
            </a:r>
            <a:r>
              <a:rPr lang="en-US" dirty="0"/>
              <a:t>A = 0, B = 0 </a:t>
            </a:r>
            <a:r>
              <a:rPr lang="th-TH" dirty="0"/>
              <a:t>หรือ </a:t>
            </a:r>
            <a:r>
              <a:rPr lang="en-US" dirty="0"/>
              <a:t>A = 0, B = 1 </a:t>
            </a:r>
            <a:r>
              <a:rPr lang="th-TH" dirty="0"/>
              <a:t>หรือ</a:t>
            </a:r>
          </a:p>
          <a:p>
            <a:r>
              <a:rPr lang="th-TH" dirty="0"/>
              <a:t> </a:t>
            </a:r>
            <a:r>
              <a:rPr lang="en-US" dirty="0"/>
              <a:t>A = 1, B = 0 </a:t>
            </a:r>
            <a:r>
              <a:rPr lang="th-TH" dirty="0"/>
              <a:t>และ </a:t>
            </a:r>
            <a:r>
              <a:rPr lang="en-US" dirty="0"/>
              <a:t>A = 1, B = 1</a:t>
            </a:r>
            <a:endParaRPr lang="th-TH" dirty="0"/>
          </a:p>
        </p:txBody>
      </p:sp>
      <p:sp>
        <p:nvSpPr>
          <p:cNvPr id="6" name="Rectangle 5"/>
          <p:cNvSpPr/>
          <p:nvPr/>
        </p:nvSpPr>
        <p:spPr>
          <a:xfrm>
            <a:off x="653440" y="4653136"/>
            <a:ext cx="78069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ดังนั้นถ้ามีตัวแปรอินพุทจำนวน </a:t>
            </a:r>
            <a:r>
              <a:rPr lang="en-US" dirty="0"/>
              <a:t>n </a:t>
            </a:r>
            <a:r>
              <a:rPr lang="th-TH" dirty="0"/>
              <a:t>ตัว จะสถานะที่แตกต่างกันทั้งหมด 2</a:t>
            </a:r>
            <a:r>
              <a:rPr lang="en-US" baseline="38000" dirty="0"/>
              <a:t>n</a:t>
            </a:r>
            <a:r>
              <a:rPr lang="en-US" dirty="0"/>
              <a:t> </a:t>
            </a:r>
            <a:r>
              <a:rPr lang="th-TH" dirty="0"/>
              <a:t>กรณี ตัวกระทำทางลอจิกพื้นฐานได้แก่ </a:t>
            </a:r>
            <a:r>
              <a:rPr lang="en-US" dirty="0"/>
              <a:t>AND, OR, NOT, NAND, NOR, XOR </a:t>
            </a:r>
            <a:r>
              <a:rPr lang="th-TH" dirty="0"/>
              <a:t>และ </a:t>
            </a:r>
            <a:r>
              <a:rPr lang="en-US" dirty="0"/>
              <a:t>XNOR </a:t>
            </a:r>
            <a:endParaRPr lang="th-TH" dirty="0"/>
          </a:p>
        </p:txBody>
      </p:sp>
      <p:sp>
        <p:nvSpPr>
          <p:cNvPr id="7" name="Rectangle 6"/>
          <p:cNvSpPr/>
          <p:nvPr/>
        </p:nvSpPr>
        <p:spPr>
          <a:xfrm>
            <a:off x="5292080" y="6229808"/>
            <a:ext cx="344838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2000" dirty="0"/>
              <a:t>อ้างถึงที่มาเอกสาร </a:t>
            </a:r>
            <a:r>
              <a:rPr lang="en-US" sz="2000" dirty="0"/>
              <a:t>: </a:t>
            </a:r>
            <a:r>
              <a:rPr lang="th-TH" sz="2000" dirty="0"/>
              <a:t>อ.ดร.</a:t>
            </a:r>
            <a:r>
              <a:rPr lang="th-TH" sz="2000" dirty="0" err="1"/>
              <a:t>พัฒนพงษ์</a:t>
            </a:r>
            <a:r>
              <a:rPr lang="th-TH" sz="2000" dirty="0"/>
              <a:t> วันจันทึก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E32B46-9E73-4832-BA26-FB18CED3C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08243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792088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b="1" dirty="0"/>
              <a:t>2. ตารางค่าความจริง </a:t>
            </a:r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323528" y="1196752"/>
            <a:ext cx="8136904" cy="35394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เป็นตารางที่แสดงความสัมพันธ์ระหว่างตัวแปรลอจิกอินพุทและเอาท์พุทที่เป็นไปได้ทั้งหมดที่เกิดจากสมการลอจิก ตารางค่าความจริงจะประกอบด้วย ค่าสถานะของตัวแปรลอจิกทางด้านอินพุทที่เป็นไปได้ทั้งหมด ซึ่งมีค่าเท่ากับ 2</a:t>
            </a:r>
            <a:r>
              <a:rPr lang="en-US" baseline="34000" dirty="0"/>
              <a:t>n</a:t>
            </a:r>
            <a:r>
              <a:rPr lang="en-US" dirty="0"/>
              <a:t> </a:t>
            </a:r>
            <a:r>
              <a:rPr lang="th-TH" dirty="0"/>
              <a:t>กรณี </a:t>
            </a:r>
          </a:p>
          <a:p>
            <a:endParaRPr lang="th-TH" dirty="0"/>
          </a:p>
          <a:p>
            <a:r>
              <a:rPr lang="th-TH" dirty="0"/>
              <a:t>เมื่อ </a:t>
            </a:r>
            <a:r>
              <a:rPr lang="en-US" dirty="0"/>
              <a:t>n </a:t>
            </a:r>
            <a:r>
              <a:rPr lang="th-TH" dirty="0"/>
              <a:t>คือ จำนวนตัวแปรลอจิกด้านอินพุท และสถานะของตัวแปรลอจิกด้านเอาท์พุทที่เกิดจากการกระทำทางลอจิกระหว่างตัวแปรทางด้านอินพุทค่าต่างๆ </a:t>
            </a:r>
          </a:p>
          <a:p>
            <a:r>
              <a:rPr lang="en-US" dirty="0"/>
              <a:t>Truth table </a:t>
            </a:r>
            <a:r>
              <a:rPr lang="th-TH" dirty="0"/>
              <a:t>สำหรับตัวแปรอินพุท 2 ตัว ซึ่งแสดงความสัมพันธ์ระหว่างตัวแปรอินพุท </a:t>
            </a:r>
            <a:r>
              <a:rPr lang="en-US" dirty="0"/>
              <a:t>A, B </a:t>
            </a:r>
            <a:r>
              <a:rPr lang="th-TH" dirty="0"/>
              <a:t>และเอาท์พุท </a:t>
            </a:r>
            <a:r>
              <a:rPr lang="en-US" dirty="0"/>
              <a:t>Y </a:t>
            </a:r>
            <a:r>
              <a:rPr lang="th-TH" dirty="0"/>
              <a:t>ดังแสดงในตัวอย่างที่ 1 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76" y="5104050"/>
            <a:ext cx="8604448" cy="566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5292080" y="6229808"/>
            <a:ext cx="344838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2000" dirty="0"/>
              <a:t>อ้างถึงที่มาเอกสาร </a:t>
            </a:r>
            <a:r>
              <a:rPr lang="en-US" sz="2000" dirty="0"/>
              <a:t>: </a:t>
            </a:r>
            <a:r>
              <a:rPr lang="th-TH" sz="2000" dirty="0"/>
              <a:t>อ.ดร.</a:t>
            </a:r>
            <a:r>
              <a:rPr lang="th-TH" sz="2000" dirty="0" err="1"/>
              <a:t>พัฒนพงษ์</a:t>
            </a:r>
            <a:r>
              <a:rPr lang="th-TH" sz="2000" dirty="0"/>
              <a:t> วันจันทึก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BDB9F8-34F8-4F4F-AAE0-CADD9963D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78479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08" y="2492896"/>
            <a:ext cx="8590528" cy="295232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28" y="1556792"/>
            <a:ext cx="8604448" cy="566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23528" y="188640"/>
            <a:ext cx="8229600" cy="79208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/>
              <a:t>2. ตารางค่าความจริง </a:t>
            </a:r>
            <a:endParaRPr lang="th-TH" dirty="0"/>
          </a:p>
        </p:txBody>
      </p:sp>
      <p:sp>
        <p:nvSpPr>
          <p:cNvPr id="7" name="Rectangle 6"/>
          <p:cNvSpPr/>
          <p:nvPr/>
        </p:nvSpPr>
        <p:spPr>
          <a:xfrm>
            <a:off x="5292080" y="6229808"/>
            <a:ext cx="344838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2000" dirty="0"/>
              <a:t>อ้างถึงที่มาเอกสาร </a:t>
            </a:r>
            <a:r>
              <a:rPr lang="en-US" sz="2000" dirty="0"/>
              <a:t>: </a:t>
            </a:r>
            <a:r>
              <a:rPr lang="th-TH" sz="2000" dirty="0"/>
              <a:t>อ.ดร.</a:t>
            </a:r>
            <a:r>
              <a:rPr lang="th-TH" sz="2000" dirty="0" err="1"/>
              <a:t>พัฒนพงษ์</a:t>
            </a:r>
            <a:r>
              <a:rPr lang="th-TH" sz="2000" dirty="0"/>
              <a:t> วันจันทึก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E65937-4582-4E04-A361-044EDDEDF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78479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24744"/>
            <a:ext cx="653415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23528" y="188640"/>
            <a:ext cx="8229600" cy="79208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/>
              <a:t>2. ตารางค่าความจริง </a:t>
            </a:r>
            <a:endParaRPr lang="th-TH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24" y="1690324"/>
            <a:ext cx="7848600" cy="267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729C10-AC87-46E9-8C2A-256668C00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7</a:t>
            </a:fld>
            <a:endParaRPr lang="th-TH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21B1079-F3BC-4A2C-817A-2D78173A6C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824" y="5736590"/>
            <a:ext cx="82296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altLang="th-TH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(A,B):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ngsana New" panose="02020603050405020304" pitchFamily="18" charset="-34"/>
              </a:rPr>
              <a:t> ตัวแทนของตัวแปรนำเข้า (</a:t>
            </a:r>
            <a:r>
              <a:rPr kumimoji="0" lang="th-TH" altLang="th-TH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ngsana New" panose="02020603050405020304" pitchFamily="18" charset="-34"/>
              </a:rPr>
              <a:t>Input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ngsana New" panose="02020603050405020304" pitchFamily="18" charset="-34"/>
              </a:rPr>
              <a:t>) ที่ถูกนำมาประมวลผลร่วมกันในตารางความจริง เช่น </a:t>
            </a:r>
            <a:r>
              <a:rPr kumimoji="0" lang="th-TH" altLang="th-TH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ngsana New" panose="02020603050405020304" pitchFamily="18" charset="-34"/>
              </a:rPr>
              <a:t>การทำ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ngsana New" panose="02020603050405020304" pitchFamily="18" charset="-34"/>
              </a:rPr>
              <a:t> AND, OR หรือ NOT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th-TH" altLang="th-TH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AB1D83B-B347-413E-83A2-61A734B56C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4237584"/>
            <a:ext cx="8693085" cy="1551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altLang="th-T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(y)</a:t>
            </a:r>
            <a:r>
              <a:rPr kumimoji="0" lang="th-TH" altLang="th-TH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ผลลัพธ์ (</a:t>
            </a:r>
            <a:r>
              <a:rPr kumimoji="0" lang="th-TH" altLang="th-TH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Output</a:t>
            </a:r>
            <a:r>
              <a:rPr kumimoji="0" lang="th-TH" altLang="th-TH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หรือค่าความจริงของประพจน์/วงจร ที่ได้ออกมา</a:t>
            </a:r>
            <a:endParaRPr kumimoji="0" lang="th-TH" altLang="th-TH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altLang="th-T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(f)</a:t>
            </a:r>
            <a:r>
              <a:rPr kumimoji="0" lang="th-TH" altLang="th-TH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ฟังก์ชัน หรือกฎเกณฑ์ (ตัวเชื่อมทางตรรกศาสตร์ เช่น และ, หรือ, ไม่)</a:t>
            </a:r>
            <a:endParaRPr kumimoji="0" lang="th-TH" altLang="th-TH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altLang="th-T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(A) และ (B)</a:t>
            </a:r>
            <a:r>
              <a:rPr kumimoji="0" lang="th-TH" altLang="th-TH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ตัวแปรตั้งต้น (</a:t>
            </a:r>
            <a:r>
              <a:rPr kumimoji="0" lang="th-TH" altLang="th-TH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Inputs</a:t>
            </a:r>
            <a:r>
              <a:rPr kumimoji="0" lang="th-TH" altLang="th-TH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หรือประพจน์ย่อยที่เป็นเงื่อนไข</a:t>
            </a:r>
            <a:endParaRPr kumimoji="0" lang="th-TH" altLang="th-TH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479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96944" cy="792088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h-TH" b="1" dirty="0"/>
              <a:t>3. ลอจิกเกต </a:t>
            </a:r>
            <a:r>
              <a:rPr lang="th-TH" sz="3200" b="1" dirty="0"/>
              <a:t>(</a:t>
            </a:r>
            <a:r>
              <a:rPr lang="en-US" sz="3200" b="1" dirty="0"/>
              <a:t>Logic Gate)</a:t>
            </a:r>
            <a:r>
              <a:rPr lang="th-TH" sz="3200" b="1" dirty="0"/>
              <a:t>(</a:t>
            </a:r>
            <a:r>
              <a:rPr lang="th-TH" sz="3600" b="1" dirty="0"/>
              <a:t>ทบทวน</a:t>
            </a:r>
            <a:r>
              <a:rPr lang="th-TH" sz="3200" b="1" dirty="0"/>
              <a:t>เพิ่มเติม) (ได้ศึกษาไปครั้งที่แล้ว)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467544" y="1412776"/>
            <a:ext cx="8064896" cy="310854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ลอจิกเกต (</a:t>
            </a:r>
            <a:r>
              <a:rPr lang="en-US" b="1" dirty="0"/>
              <a:t>Logic Gate) </a:t>
            </a:r>
            <a:endParaRPr lang="en-US" dirty="0"/>
          </a:p>
          <a:p>
            <a:r>
              <a:rPr lang="th-TH" dirty="0"/>
              <a:t>คืออุปกรณ์อิเล็กทรอนิกส์ที่มีการทางานเหมือนสวิตช์ (</a:t>
            </a:r>
            <a:r>
              <a:rPr lang="en-US" dirty="0"/>
              <a:t>switch) </a:t>
            </a:r>
            <a:r>
              <a:rPr lang="th-TH" dirty="0"/>
              <a:t>นั่นคือ มีสถานะ </a:t>
            </a:r>
          </a:p>
          <a:p>
            <a:r>
              <a:rPr lang="th-TH" dirty="0"/>
              <a:t>เปลี่ยนแปลงไปมาได้เพียง 2 สถานะ โดยใช้ระดับแรงดันไฟฟ้าในการแทนสถานะของตัวแปรลอจิก </a:t>
            </a:r>
          </a:p>
          <a:p>
            <a:endParaRPr lang="th-TH" dirty="0"/>
          </a:p>
          <a:p>
            <a:r>
              <a:rPr lang="th-TH" dirty="0"/>
              <a:t>โดยแรงดันไฟฟ้าสูง (</a:t>
            </a:r>
            <a:r>
              <a:rPr lang="en-US" dirty="0"/>
              <a:t>High : H) </a:t>
            </a:r>
            <a:r>
              <a:rPr lang="th-TH" dirty="0"/>
              <a:t>และแรงดันไฟฟ้า</a:t>
            </a:r>
            <a:r>
              <a:rPr lang="th-TH" dirty="0" err="1"/>
              <a:t>ต่า</a:t>
            </a:r>
            <a:r>
              <a:rPr lang="th-TH" dirty="0"/>
              <a:t> (</a:t>
            </a:r>
            <a:r>
              <a:rPr lang="en-US" dirty="0"/>
              <a:t>Low : L) </a:t>
            </a:r>
            <a:r>
              <a:rPr lang="th-TH" dirty="0"/>
              <a:t>ลอจิกเกตพื้นฐานที่ควรศึกษาได้แก่ </a:t>
            </a:r>
          </a:p>
        </p:txBody>
      </p:sp>
      <p:sp>
        <p:nvSpPr>
          <p:cNvPr id="6" name="Rectangle 5"/>
          <p:cNvSpPr/>
          <p:nvPr/>
        </p:nvSpPr>
        <p:spPr>
          <a:xfrm>
            <a:off x="5292080" y="6229808"/>
            <a:ext cx="344838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2000" dirty="0"/>
              <a:t>อ้างถึงที่มาเอกสาร </a:t>
            </a:r>
            <a:r>
              <a:rPr lang="en-US" sz="2000" dirty="0"/>
              <a:t>: </a:t>
            </a:r>
            <a:r>
              <a:rPr lang="th-TH" sz="2000" dirty="0"/>
              <a:t>อ.ดร.</a:t>
            </a:r>
            <a:r>
              <a:rPr lang="th-TH" sz="2000" dirty="0" err="1"/>
              <a:t>พัฒนพงษ์</a:t>
            </a:r>
            <a:r>
              <a:rPr lang="th-TH" sz="2000" dirty="0"/>
              <a:t> วันจันทึก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56B9AC-00B0-4647-8788-EFDBCA266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78479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292080" y="6229808"/>
            <a:ext cx="344838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2000" dirty="0"/>
              <a:t>อ้างถึงที่มาเอกสาร </a:t>
            </a:r>
            <a:r>
              <a:rPr lang="en-US" sz="2000" dirty="0"/>
              <a:t>: </a:t>
            </a:r>
            <a:r>
              <a:rPr lang="th-TH" sz="2000" dirty="0"/>
              <a:t>อ.ดร.</a:t>
            </a:r>
            <a:r>
              <a:rPr lang="th-TH" sz="2000" dirty="0" err="1"/>
              <a:t>พัฒนพงษ์</a:t>
            </a:r>
            <a:r>
              <a:rPr lang="th-TH" sz="2000" dirty="0"/>
              <a:t> วันจันทึก 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23528" y="188640"/>
            <a:ext cx="8496944" cy="79208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/>
              <a:t>3. ลอจิกเกต </a:t>
            </a:r>
            <a:r>
              <a:rPr lang="th-TH" sz="3200" b="1"/>
              <a:t>(</a:t>
            </a:r>
            <a:r>
              <a:rPr lang="en-US" sz="3200" b="1"/>
              <a:t>Logic Gate)</a:t>
            </a:r>
            <a:r>
              <a:rPr lang="th-TH" sz="3200" b="1"/>
              <a:t>(</a:t>
            </a:r>
            <a:r>
              <a:rPr lang="th-TH" sz="3600" b="1"/>
              <a:t>ทบทวน</a:t>
            </a:r>
            <a:r>
              <a:rPr lang="th-TH" sz="3200" b="1"/>
              <a:t>เพิ่มเติม) (ได้ศึกษาไปครั้งที่แล้ว)</a:t>
            </a:r>
            <a:endParaRPr lang="th-TH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94" y="1268760"/>
            <a:ext cx="8289736" cy="1441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870835"/>
            <a:ext cx="2295525" cy="62865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24622"/>
            <a:ext cx="845820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7" y="4365104"/>
            <a:ext cx="6753225" cy="15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EFA33A-36AA-4B4C-B319-A91E1FD8C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78479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292080" y="6229808"/>
            <a:ext cx="344838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2000" dirty="0"/>
              <a:t>อ้างถึงที่มาเอกสาร </a:t>
            </a:r>
            <a:r>
              <a:rPr lang="en-US" sz="2000" dirty="0"/>
              <a:t>: </a:t>
            </a:r>
            <a:r>
              <a:rPr lang="th-TH" sz="2000" dirty="0"/>
              <a:t>อ.ดร.</a:t>
            </a:r>
            <a:r>
              <a:rPr lang="th-TH" sz="2000" dirty="0" err="1"/>
              <a:t>พัฒนพงษ์</a:t>
            </a:r>
            <a:r>
              <a:rPr lang="th-TH" sz="2000" dirty="0"/>
              <a:t> วันจันทึก 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23528" y="188640"/>
            <a:ext cx="8496944" cy="79208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/>
              <a:t>3. ลอจิกเกต </a:t>
            </a:r>
            <a:r>
              <a:rPr lang="th-TH" sz="3200" b="1"/>
              <a:t>(</a:t>
            </a:r>
            <a:r>
              <a:rPr lang="en-US" sz="3200" b="1"/>
              <a:t>Logic Gate)</a:t>
            </a:r>
            <a:r>
              <a:rPr lang="th-TH" sz="3200" b="1"/>
              <a:t>(</a:t>
            </a:r>
            <a:r>
              <a:rPr lang="th-TH" sz="3600" b="1"/>
              <a:t>ทบทวน</a:t>
            </a:r>
            <a:r>
              <a:rPr lang="th-TH" sz="3200" b="1"/>
              <a:t>เพิ่มเติม) (ได้ศึกษาไปครั้งที่แล้ว)</a:t>
            </a:r>
            <a:endParaRPr lang="th-TH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6753225" cy="15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17" y="2935238"/>
            <a:ext cx="6715125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5353035"/>
            <a:ext cx="3514725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83FB257-8362-40C1-B21E-D2DA25393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10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62606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292080" y="6229808"/>
            <a:ext cx="344838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2000" dirty="0"/>
              <a:t>อ้างถึงที่มาเอกสาร </a:t>
            </a:r>
            <a:r>
              <a:rPr lang="en-US" sz="2000" dirty="0"/>
              <a:t>: </a:t>
            </a:r>
            <a:r>
              <a:rPr lang="th-TH" sz="2000" dirty="0"/>
              <a:t>อ.ดร.</a:t>
            </a:r>
            <a:r>
              <a:rPr lang="th-TH" sz="2000" dirty="0" err="1"/>
              <a:t>พัฒนพงษ์</a:t>
            </a:r>
            <a:r>
              <a:rPr lang="th-TH" sz="2000" dirty="0"/>
              <a:t> วันจันทึก 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23528" y="188640"/>
            <a:ext cx="8496944" cy="79208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/>
              <a:t>3. ลอจิกเกต </a:t>
            </a:r>
            <a:r>
              <a:rPr lang="th-TH" sz="3200" b="1"/>
              <a:t>(</a:t>
            </a:r>
            <a:r>
              <a:rPr lang="en-US" sz="3200" b="1"/>
              <a:t>Logic Gate)</a:t>
            </a:r>
            <a:r>
              <a:rPr lang="th-TH" sz="3200" b="1"/>
              <a:t>(</a:t>
            </a:r>
            <a:r>
              <a:rPr lang="th-TH" sz="3600" b="1"/>
              <a:t>ทบทวน</a:t>
            </a:r>
            <a:r>
              <a:rPr lang="th-TH" sz="3200" b="1"/>
              <a:t>เพิ่มเติม) (ได้ศึกษาไปครั้งที่แล้ว)</a:t>
            </a:r>
            <a:endParaRPr lang="th-TH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56" y="980728"/>
            <a:ext cx="8680648" cy="1945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655237"/>
            <a:ext cx="2257425" cy="5429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64" y="3347839"/>
            <a:ext cx="7467600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96" y="4221088"/>
            <a:ext cx="6553200" cy="14382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7C9E04-DFD1-4F3C-BB68-002B99344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11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62606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292080" y="6229808"/>
            <a:ext cx="344838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2000" dirty="0"/>
              <a:t>อ้างถึงที่มาเอกสาร </a:t>
            </a:r>
            <a:r>
              <a:rPr lang="en-US" sz="2000" dirty="0"/>
              <a:t>: </a:t>
            </a:r>
            <a:r>
              <a:rPr lang="th-TH" sz="2000" dirty="0"/>
              <a:t>อ.ดร.</a:t>
            </a:r>
            <a:r>
              <a:rPr lang="th-TH" sz="2000" dirty="0" err="1"/>
              <a:t>พัฒนพงษ์</a:t>
            </a:r>
            <a:r>
              <a:rPr lang="th-TH" sz="2000" dirty="0"/>
              <a:t> วันจันทึก 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23528" y="188640"/>
            <a:ext cx="8496944" cy="79208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/>
              <a:t>3. ลอจิกเกต </a:t>
            </a:r>
            <a:r>
              <a:rPr lang="th-TH" sz="3200" b="1"/>
              <a:t>(</a:t>
            </a:r>
            <a:r>
              <a:rPr lang="en-US" sz="3200" b="1"/>
              <a:t>Logic Gate)</a:t>
            </a:r>
            <a:r>
              <a:rPr lang="th-TH" sz="3200" b="1"/>
              <a:t>(</a:t>
            </a:r>
            <a:r>
              <a:rPr lang="th-TH" sz="3600" b="1"/>
              <a:t>ทบทวน</a:t>
            </a:r>
            <a:r>
              <a:rPr lang="th-TH" sz="3200" b="1"/>
              <a:t>เพิ่มเติม) (ได้ศึกษาไปครั้งที่แล้ว)</a:t>
            </a:r>
            <a:endParaRPr lang="th-TH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6553200" cy="14382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68" y="3212976"/>
            <a:ext cx="6429375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516" y="2996952"/>
            <a:ext cx="3314700" cy="4286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7CDCFC-2183-4D84-B983-7C300BAD5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12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62606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3528" y="188640"/>
            <a:ext cx="8496944" cy="79208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/>
              <a:t>3. ลอจิกเกต </a:t>
            </a:r>
            <a:r>
              <a:rPr lang="th-TH" sz="3200" b="1"/>
              <a:t>(</a:t>
            </a:r>
            <a:r>
              <a:rPr lang="en-US" sz="3200" b="1"/>
              <a:t>Logic Gate)</a:t>
            </a:r>
            <a:r>
              <a:rPr lang="th-TH" sz="3200" b="1"/>
              <a:t>(</a:t>
            </a:r>
            <a:r>
              <a:rPr lang="th-TH" sz="3600" b="1"/>
              <a:t>ทบทวน</a:t>
            </a:r>
            <a:r>
              <a:rPr lang="th-TH" sz="3200" b="1"/>
              <a:t>เพิ่มเติม) (ได้ศึกษาไปครั้งที่แล้ว)</a:t>
            </a:r>
            <a:endParaRPr lang="th-TH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9067800" cy="196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429000"/>
            <a:ext cx="1800225" cy="5810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" y="4221088"/>
            <a:ext cx="77628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709720"/>
            <a:ext cx="6657975" cy="15430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86A7E9-86E6-471B-80D6-A8D9E10CD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13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78479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3528" y="188640"/>
            <a:ext cx="8496944" cy="79208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/>
              <a:t>3. ลอจิกเกต </a:t>
            </a:r>
            <a:r>
              <a:rPr lang="th-TH" sz="3200" b="1"/>
              <a:t>(</a:t>
            </a:r>
            <a:r>
              <a:rPr lang="en-US" sz="3200" b="1"/>
              <a:t>Logic Gate)</a:t>
            </a:r>
            <a:r>
              <a:rPr lang="th-TH" sz="3200" b="1"/>
              <a:t>(</a:t>
            </a:r>
            <a:r>
              <a:rPr lang="th-TH" sz="3600" b="1"/>
              <a:t>ทบทวน</a:t>
            </a:r>
            <a:r>
              <a:rPr lang="th-TH" sz="3200" b="1"/>
              <a:t>เพิ่มเติม) (ได้ศึกษาไปครั้งที่แล้ว)</a:t>
            </a:r>
            <a:endParaRPr lang="th-TH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93" y="3212976"/>
            <a:ext cx="6391275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8"/>
            <a:ext cx="6657975" cy="15430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268" y="4975101"/>
            <a:ext cx="33909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2AD7BB-7929-44A6-9DCE-F60B555C3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14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50800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3528" y="188640"/>
            <a:ext cx="8496944" cy="79208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/>
              <a:t>3. ลอจิกเกต </a:t>
            </a:r>
            <a:r>
              <a:rPr lang="th-TH" sz="3200" b="1"/>
              <a:t>(</a:t>
            </a:r>
            <a:r>
              <a:rPr lang="en-US" sz="3200" b="1"/>
              <a:t>Logic Gate)</a:t>
            </a:r>
            <a:r>
              <a:rPr lang="th-TH" sz="3200" b="1"/>
              <a:t>(</a:t>
            </a:r>
            <a:r>
              <a:rPr lang="th-TH" sz="3600" b="1"/>
              <a:t>ทบทวน</a:t>
            </a:r>
            <a:r>
              <a:rPr lang="th-TH" sz="3200" b="1"/>
              <a:t>เพิ่มเติม) (ได้ศึกษาไปครั้งที่แล้ว)</a:t>
            </a:r>
            <a:endParaRPr lang="th-TH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26" y="1052736"/>
            <a:ext cx="8887147" cy="2168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940690"/>
            <a:ext cx="1971675" cy="5619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20455"/>
            <a:ext cx="626745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53" y="4432940"/>
            <a:ext cx="6067425" cy="20574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8A3A72-A45D-49E8-9D99-BD03458AA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15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50800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3528" y="188640"/>
            <a:ext cx="8496944" cy="79208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/>
              <a:t>3. ลอจิกเกต </a:t>
            </a:r>
            <a:r>
              <a:rPr lang="th-TH" sz="3200" b="1"/>
              <a:t>(</a:t>
            </a:r>
            <a:r>
              <a:rPr lang="en-US" sz="3200" b="1"/>
              <a:t>Logic Gate)</a:t>
            </a:r>
            <a:r>
              <a:rPr lang="th-TH" sz="3200" b="1"/>
              <a:t>(</a:t>
            </a:r>
            <a:r>
              <a:rPr lang="th-TH" sz="3600" b="1"/>
              <a:t>ทบทวน</a:t>
            </a:r>
            <a:r>
              <a:rPr lang="th-TH" sz="3200" b="1"/>
              <a:t>เพิ่มเติม) (ได้ศึกษาไปครั้งที่แล้ว)</a:t>
            </a:r>
            <a:endParaRPr lang="th-TH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221088"/>
            <a:ext cx="2924175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6067425" cy="20574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005064"/>
            <a:ext cx="1533525" cy="2762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3995936" y="4992940"/>
            <a:ext cx="4294765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/>
              <a:t>บล็อกไดอะแกรมของการกระทำ </a:t>
            </a:r>
            <a:r>
              <a:rPr lang="en-US" dirty="0"/>
              <a:t>NAND </a:t>
            </a:r>
            <a:endParaRPr lang="th-TH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191082-F044-4D5C-957B-F2683B6C4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16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508005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3528" y="188640"/>
            <a:ext cx="8496944" cy="79208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/>
              <a:t>3. ลอจิกเกต </a:t>
            </a:r>
            <a:r>
              <a:rPr lang="th-TH" sz="3200" b="1"/>
              <a:t>(</a:t>
            </a:r>
            <a:r>
              <a:rPr lang="en-US" sz="3200" b="1"/>
              <a:t>Logic Gate)</a:t>
            </a:r>
            <a:r>
              <a:rPr lang="th-TH" sz="3200" b="1"/>
              <a:t>(</a:t>
            </a:r>
            <a:r>
              <a:rPr lang="th-TH" sz="3600" b="1"/>
              <a:t>ทบทวน</a:t>
            </a:r>
            <a:r>
              <a:rPr lang="th-TH" sz="3200" b="1"/>
              <a:t>เพิ่มเติม) (ได้ศึกษาไปครั้งที่แล้ว)</a:t>
            </a:r>
            <a:endParaRPr lang="th-TH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8964488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84" y="1916832"/>
            <a:ext cx="6362700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44" y="2924944"/>
            <a:ext cx="7915275" cy="26289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195138-7D56-471F-A871-DBCE14D0D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17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508005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3528" y="188640"/>
            <a:ext cx="8496944" cy="79208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/>
              <a:t>3. ลอจิกเกต </a:t>
            </a:r>
            <a:r>
              <a:rPr lang="th-TH" sz="3200" b="1"/>
              <a:t>(</a:t>
            </a:r>
            <a:r>
              <a:rPr lang="en-US" sz="3200" b="1"/>
              <a:t>Logic Gate)</a:t>
            </a:r>
            <a:r>
              <a:rPr lang="th-TH" sz="3200" b="1"/>
              <a:t>(</a:t>
            </a:r>
            <a:r>
              <a:rPr lang="th-TH" sz="3600" b="1"/>
              <a:t>ทบทวน</a:t>
            </a:r>
            <a:r>
              <a:rPr lang="th-TH" sz="3200" b="1"/>
              <a:t>เพิ่มเติม) (ได้ศึกษาไปครั้งที่แล้ว)</a:t>
            </a:r>
            <a:endParaRPr lang="th-TH" dirty="0"/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7915275" cy="26289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149080"/>
            <a:ext cx="6486525" cy="256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415" y="3981440"/>
            <a:ext cx="3933825" cy="3810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A97CF62-962B-4773-A182-F7F13BA93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18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844762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3528" y="188640"/>
            <a:ext cx="8496944" cy="79208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/>
              <a:t>3. ลอจิกเกต </a:t>
            </a:r>
            <a:r>
              <a:rPr lang="th-TH" sz="3200" b="1"/>
              <a:t>(</a:t>
            </a:r>
            <a:r>
              <a:rPr lang="en-US" sz="3200" b="1"/>
              <a:t>Logic Gate)</a:t>
            </a:r>
            <a:r>
              <a:rPr lang="th-TH" sz="3200" b="1"/>
              <a:t>(</a:t>
            </a:r>
            <a:r>
              <a:rPr lang="th-TH" sz="3600" b="1"/>
              <a:t>ทบทวน</a:t>
            </a:r>
            <a:r>
              <a:rPr lang="th-TH" sz="3200" b="1"/>
              <a:t>เพิ่มเติม) (ได้ศึกษาไปครั้งที่แล้ว)</a:t>
            </a:r>
            <a:endParaRPr lang="th-TH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83439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56277"/>
            <a:ext cx="474345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80928"/>
            <a:ext cx="5753100" cy="294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657FB0B-10BD-4B24-8896-7C4227B89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19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730485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3528" y="188640"/>
            <a:ext cx="8496944" cy="79208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/>
              <a:t>3. ลอจิกเกต </a:t>
            </a:r>
            <a:r>
              <a:rPr lang="th-TH" sz="3200" b="1"/>
              <a:t>(</a:t>
            </a:r>
            <a:r>
              <a:rPr lang="en-US" sz="3200" b="1"/>
              <a:t>Logic Gate)</a:t>
            </a:r>
            <a:r>
              <a:rPr lang="th-TH" sz="3200" b="1"/>
              <a:t>(</a:t>
            </a:r>
            <a:r>
              <a:rPr lang="th-TH" sz="3600" b="1"/>
              <a:t>ทบทวน</a:t>
            </a:r>
            <a:r>
              <a:rPr lang="th-TH" sz="3200" b="1"/>
              <a:t>เพิ่มเติม) (ได้ศึกษาไปครั้งที่แล้ว)</a:t>
            </a:r>
            <a:endParaRPr lang="th-TH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196752"/>
            <a:ext cx="6518420" cy="342195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723353"/>
            <a:ext cx="5609853" cy="2134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11560" y="5313622"/>
            <a:ext cx="26579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บล็อกไดอะแกรมของการกระทา </a:t>
            </a:r>
            <a:r>
              <a:rPr lang="en-US" dirty="0"/>
              <a:t>OR Gate </a:t>
            </a:r>
            <a:endParaRPr lang="th-TH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3562EB-140B-4876-91DE-045075DEB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20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282999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3528" y="188640"/>
            <a:ext cx="8496944" cy="79208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/>
              <a:t>3. ลอจิกเกต </a:t>
            </a:r>
            <a:r>
              <a:rPr lang="th-TH" sz="3200" b="1"/>
              <a:t>(</a:t>
            </a:r>
            <a:r>
              <a:rPr lang="en-US" sz="3200" b="1"/>
              <a:t>Logic Gate)</a:t>
            </a:r>
            <a:r>
              <a:rPr lang="th-TH" sz="3200" b="1"/>
              <a:t>(</a:t>
            </a:r>
            <a:r>
              <a:rPr lang="th-TH" sz="3600" b="1"/>
              <a:t>ทบทวน</a:t>
            </a:r>
            <a:r>
              <a:rPr lang="th-TH" sz="3200" b="1"/>
              <a:t>เพิ่มเติม) (ได้ศึกษาไปครั้งที่แล้ว)</a:t>
            </a:r>
            <a:endParaRPr lang="th-TH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24" y="958354"/>
            <a:ext cx="8460432" cy="1390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2" y="2348880"/>
            <a:ext cx="7162800" cy="423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832" y="2467745"/>
            <a:ext cx="2714640" cy="1928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0CC500B-7AE9-4DC8-85A5-8E6E80BE4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21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282999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5500" b="1" dirty="0"/>
              <a:t>วงจรทางตรรกะและ</a:t>
            </a:r>
            <a:r>
              <a:rPr lang="th-TH" sz="5500" b="1" dirty="0" err="1"/>
              <a:t>พีชคณิตบูลีน</a:t>
            </a:r>
            <a:r>
              <a:rPr lang="th-TH" sz="5500" b="1" dirty="0"/>
              <a:t> </a:t>
            </a:r>
          </a:p>
          <a:p>
            <a:r>
              <a:rPr lang="th-TH" sz="3700" b="1" dirty="0"/>
              <a:t>(</a:t>
            </a:r>
            <a:r>
              <a:rPr lang="en-US" sz="3700" b="1" dirty="0"/>
              <a:t>Logic Circuit and Boolean Algebra) </a:t>
            </a:r>
            <a:endParaRPr lang="th-TH" sz="37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B4F7FB7-70A4-43A4-A151-4D055E748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D974F7-1FD0-4D16-8AFB-78B1DEEED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22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60005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3528" y="188640"/>
            <a:ext cx="8496944" cy="165618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5500" b="1" dirty="0"/>
              <a:t>วงจรทางตรรกะและ</a:t>
            </a:r>
            <a:r>
              <a:rPr lang="th-TH" sz="5500" b="1" dirty="0" err="1"/>
              <a:t>พีชคณิตบูลีน</a:t>
            </a:r>
            <a:r>
              <a:rPr lang="th-TH" sz="5500" b="1" dirty="0"/>
              <a:t> </a:t>
            </a:r>
          </a:p>
          <a:p>
            <a:r>
              <a:rPr lang="th-TH" sz="3700" b="1" dirty="0"/>
              <a:t>(</a:t>
            </a:r>
            <a:r>
              <a:rPr lang="en-US" sz="3700" b="1" dirty="0"/>
              <a:t>Logic Circuit and Boolean Algebra) </a:t>
            </a:r>
            <a:endParaRPr lang="th-TH" sz="3700" dirty="0"/>
          </a:p>
        </p:txBody>
      </p:sp>
      <p:sp>
        <p:nvSpPr>
          <p:cNvPr id="2" name="Rectangle 1"/>
          <p:cNvSpPr/>
          <p:nvPr/>
        </p:nvSpPr>
        <p:spPr>
          <a:xfrm>
            <a:off x="323528" y="2276872"/>
            <a:ext cx="8208912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/>
              <a:t>การเขียนสมการพีชคณิตจากวงจรลอจิก </a:t>
            </a:r>
            <a:endParaRPr lang="th-TH" sz="3600" dirty="0"/>
          </a:p>
          <a:p>
            <a:r>
              <a:rPr lang="th-TH" dirty="0"/>
              <a:t>         การเขียนสมการ</a:t>
            </a:r>
            <a:r>
              <a:rPr lang="th-TH" dirty="0" err="1"/>
              <a:t>พีชณิตจาก</a:t>
            </a:r>
            <a:r>
              <a:rPr lang="th-TH" dirty="0"/>
              <a:t>วงจรลอจิกจะใช้หลักการพิจารณารูปวงจรลอจิกทีละส่วน โดยเริ่มจากด้านอินพุต แล้วพิจารณาไปทางเอาต์พุตตามลำดับ แล้วนำสมการในแต่ละเกตมารวมกันตามคุณสมบัติของเกตนั้น ๆ </a:t>
            </a:r>
          </a:p>
          <a:p>
            <a:r>
              <a:rPr lang="th-TH" dirty="0"/>
              <a:t>ดังตัวอย่าง </a:t>
            </a:r>
          </a:p>
        </p:txBody>
      </p:sp>
      <p:sp>
        <p:nvSpPr>
          <p:cNvPr id="3" name="Rectangle 2"/>
          <p:cNvSpPr/>
          <p:nvPr/>
        </p:nvSpPr>
        <p:spPr>
          <a:xfrm>
            <a:off x="1043608" y="4869160"/>
            <a:ext cx="464422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dirty="0"/>
              <a:t>ให้เขียนสมการพีชคณิตของวงจรลอจิกต่อไปนี้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E3CA3F-EFA9-4EAB-B41B-232E1B709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23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282999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3528" y="188640"/>
            <a:ext cx="8496944" cy="11521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 dirty="0"/>
              <a:t>วงจรทางตรรกะและ</a:t>
            </a:r>
            <a:r>
              <a:rPr lang="th-TH" b="1" dirty="0" err="1"/>
              <a:t>พีชคณิตบูลีน</a:t>
            </a:r>
            <a:r>
              <a:rPr lang="th-TH" b="1" dirty="0"/>
              <a:t> </a:t>
            </a:r>
          </a:p>
          <a:p>
            <a:r>
              <a:rPr lang="th-TH" sz="2800" b="1" dirty="0"/>
              <a:t>(</a:t>
            </a:r>
            <a:r>
              <a:rPr lang="en-US" sz="2800" b="1" dirty="0"/>
              <a:t>Logic Circuit and Boolean Algebra) </a:t>
            </a:r>
            <a:endParaRPr lang="th-TH" sz="2800" dirty="0"/>
          </a:p>
        </p:txBody>
      </p:sp>
      <p:sp>
        <p:nvSpPr>
          <p:cNvPr id="2" name="Rectangle 1"/>
          <p:cNvSpPr/>
          <p:nvPr/>
        </p:nvSpPr>
        <p:spPr>
          <a:xfrm>
            <a:off x="291912" y="1418233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/>
              <a:t>การเขียนสมการพีชคณิตจากวงจรลอจิก </a:t>
            </a:r>
            <a:endParaRPr lang="th-TH" sz="3200" dirty="0"/>
          </a:p>
        </p:txBody>
      </p:sp>
      <p:sp>
        <p:nvSpPr>
          <p:cNvPr id="3" name="Rectangle 2"/>
          <p:cNvSpPr/>
          <p:nvPr/>
        </p:nvSpPr>
        <p:spPr>
          <a:xfrm>
            <a:off x="5364088" y="1418233"/>
            <a:ext cx="36004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000" dirty="0"/>
              <a:t>ให้เขียนสมการพีชคณิตของวงจรลอจิกต่อไปนี้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27" y="2204864"/>
            <a:ext cx="7860645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B6DD07-7D5C-47D6-A58F-B23907D2E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24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464682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3528" y="188640"/>
            <a:ext cx="8496944" cy="11521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 dirty="0"/>
              <a:t>วงจรทางตรรกะและ</a:t>
            </a:r>
            <a:r>
              <a:rPr lang="th-TH" b="1" dirty="0" err="1"/>
              <a:t>พีชคณิตบูลีน</a:t>
            </a:r>
            <a:r>
              <a:rPr lang="th-TH" b="1" dirty="0"/>
              <a:t> </a:t>
            </a:r>
          </a:p>
          <a:p>
            <a:r>
              <a:rPr lang="th-TH" sz="2800" b="1" dirty="0"/>
              <a:t>(</a:t>
            </a:r>
            <a:r>
              <a:rPr lang="en-US" sz="2800" b="1" dirty="0"/>
              <a:t>Logic Circuit and Boolean Algebra) </a:t>
            </a:r>
            <a:endParaRPr lang="th-TH" sz="2800" dirty="0"/>
          </a:p>
        </p:txBody>
      </p:sp>
      <p:sp>
        <p:nvSpPr>
          <p:cNvPr id="2" name="Rectangle 1"/>
          <p:cNvSpPr/>
          <p:nvPr/>
        </p:nvSpPr>
        <p:spPr>
          <a:xfrm>
            <a:off x="291912" y="1418233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/>
              <a:t>การเขียนสมการพีชคณิตจากวงจรลอจิก </a:t>
            </a:r>
            <a:endParaRPr lang="th-TH" sz="3200" dirty="0"/>
          </a:p>
        </p:txBody>
      </p:sp>
      <p:sp>
        <p:nvSpPr>
          <p:cNvPr id="3" name="Rectangle 2"/>
          <p:cNvSpPr/>
          <p:nvPr/>
        </p:nvSpPr>
        <p:spPr>
          <a:xfrm>
            <a:off x="323528" y="1962071"/>
            <a:ext cx="36004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000" dirty="0"/>
              <a:t>ให้เขียนสมการพีชคณิตของวงจรลอจิกต่อไปนี้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86" y="2631753"/>
            <a:ext cx="7476206" cy="367756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CB0D7-534F-44BA-837F-4618A3EB2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25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873738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3528" y="188640"/>
            <a:ext cx="8496944" cy="11521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 dirty="0"/>
              <a:t>วงจรทางตรรกะและ</a:t>
            </a:r>
            <a:r>
              <a:rPr lang="th-TH" b="1" dirty="0" err="1"/>
              <a:t>พีชคณิตบูลีน</a:t>
            </a:r>
            <a:r>
              <a:rPr lang="th-TH" b="1" dirty="0"/>
              <a:t> </a:t>
            </a:r>
          </a:p>
          <a:p>
            <a:r>
              <a:rPr lang="th-TH" sz="2800" b="1" dirty="0"/>
              <a:t>(</a:t>
            </a:r>
            <a:r>
              <a:rPr lang="en-US" sz="2800" b="1" dirty="0"/>
              <a:t>Logic Circuit and Boolean Algebra) </a:t>
            </a:r>
            <a:endParaRPr lang="th-TH" sz="2800" dirty="0"/>
          </a:p>
        </p:txBody>
      </p:sp>
      <p:sp>
        <p:nvSpPr>
          <p:cNvPr id="2" name="Rectangle 1"/>
          <p:cNvSpPr/>
          <p:nvPr/>
        </p:nvSpPr>
        <p:spPr>
          <a:xfrm>
            <a:off x="291912" y="1418233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/>
              <a:t>การเขียนสมการพีชคณิตจากวงจรลอจิก </a:t>
            </a:r>
            <a:endParaRPr lang="th-TH" sz="3200" dirty="0"/>
          </a:p>
        </p:txBody>
      </p:sp>
      <p:sp>
        <p:nvSpPr>
          <p:cNvPr id="3" name="Rectangle 2"/>
          <p:cNvSpPr/>
          <p:nvPr/>
        </p:nvSpPr>
        <p:spPr>
          <a:xfrm>
            <a:off x="5364088" y="1418233"/>
            <a:ext cx="36004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000" dirty="0"/>
              <a:t>ให้เขียนสมการพีชคณิตของวงจรลอจิกต่อไปนี้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76872"/>
            <a:ext cx="6835504" cy="367240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E0E81A-C2E9-4330-A61A-B0A9BE2D6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26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235682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3528" y="188640"/>
            <a:ext cx="8496944" cy="11521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 dirty="0"/>
              <a:t>วงจรทางตรรกะและ</a:t>
            </a:r>
            <a:r>
              <a:rPr lang="th-TH" b="1" dirty="0" err="1"/>
              <a:t>พีชคณิตบูลีน</a:t>
            </a:r>
            <a:r>
              <a:rPr lang="th-TH" b="1" dirty="0"/>
              <a:t> </a:t>
            </a:r>
          </a:p>
          <a:p>
            <a:r>
              <a:rPr lang="th-TH" sz="2800" b="1" dirty="0"/>
              <a:t>(</a:t>
            </a:r>
            <a:r>
              <a:rPr lang="en-US" sz="2800" b="1" dirty="0"/>
              <a:t>Logic Circuit and Boolean Algebra) </a:t>
            </a:r>
            <a:endParaRPr lang="th-TH" sz="2800" dirty="0"/>
          </a:p>
        </p:txBody>
      </p:sp>
      <p:sp>
        <p:nvSpPr>
          <p:cNvPr id="2" name="Rectangle 1"/>
          <p:cNvSpPr/>
          <p:nvPr/>
        </p:nvSpPr>
        <p:spPr>
          <a:xfrm>
            <a:off x="291912" y="1418233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/>
              <a:t>การเขียนสมการพีชคณิตจากวงจรลอจิก </a:t>
            </a:r>
            <a:endParaRPr lang="th-TH" sz="3200" dirty="0"/>
          </a:p>
        </p:txBody>
      </p:sp>
      <p:sp>
        <p:nvSpPr>
          <p:cNvPr id="3" name="Rectangle 2"/>
          <p:cNvSpPr/>
          <p:nvPr/>
        </p:nvSpPr>
        <p:spPr>
          <a:xfrm>
            <a:off x="5364088" y="1418233"/>
            <a:ext cx="36004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000" dirty="0"/>
              <a:t>ให้เขียนสมการพีชคณิตของวงจรลอจิกต่อไปนี้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564904"/>
            <a:ext cx="4924425" cy="26670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CEDBB4-06B3-4D58-AEDF-45FCC8EF8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27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235682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3528" y="188640"/>
            <a:ext cx="8496944" cy="11521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 dirty="0"/>
              <a:t>วงจรทางตรรกะและ</a:t>
            </a:r>
            <a:r>
              <a:rPr lang="th-TH" b="1" dirty="0" err="1"/>
              <a:t>พีชคณิตบูลีน</a:t>
            </a:r>
            <a:r>
              <a:rPr lang="th-TH" b="1" dirty="0"/>
              <a:t> </a:t>
            </a:r>
          </a:p>
          <a:p>
            <a:r>
              <a:rPr lang="th-TH" sz="2800" b="1" dirty="0"/>
              <a:t>(</a:t>
            </a:r>
            <a:r>
              <a:rPr lang="en-US" sz="2800" b="1" dirty="0"/>
              <a:t>Logic Circuit and Boolean Algebra) </a:t>
            </a:r>
            <a:endParaRPr lang="th-TH" sz="2800" dirty="0"/>
          </a:p>
        </p:txBody>
      </p:sp>
      <p:sp>
        <p:nvSpPr>
          <p:cNvPr id="2" name="Rectangle 1"/>
          <p:cNvSpPr/>
          <p:nvPr/>
        </p:nvSpPr>
        <p:spPr>
          <a:xfrm>
            <a:off x="291912" y="1418233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/>
              <a:t>การเขียนสมการพีชคณิตจากวงจรลอจิก </a:t>
            </a:r>
            <a:endParaRPr lang="th-TH" sz="3200" dirty="0"/>
          </a:p>
        </p:txBody>
      </p:sp>
      <p:sp>
        <p:nvSpPr>
          <p:cNvPr id="3" name="Rectangle 2"/>
          <p:cNvSpPr/>
          <p:nvPr/>
        </p:nvSpPr>
        <p:spPr>
          <a:xfrm>
            <a:off x="5364088" y="1418233"/>
            <a:ext cx="36004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000" dirty="0"/>
              <a:t>ให้เขียนสมการพีชคณิตของวงจรลอจิกต่อไปนี้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564904"/>
            <a:ext cx="7275111" cy="323656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DE1CE3-0ACB-4D1F-8624-42B77023C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28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235682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3528" y="188640"/>
            <a:ext cx="8496944" cy="11521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 dirty="0"/>
              <a:t>วงจรทางตรรกะและ</a:t>
            </a:r>
            <a:r>
              <a:rPr lang="th-TH" b="1" dirty="0" err="1"/>
              <a:t>พีชคณิตบูลีน</a:t>
            </a:r>
            <a:r>
              <a:rPr lang="th-TH" b="1" dirty="0"/>
              <a:t> </a:t>
            </a:r>
          </a:p>
          <a:p>
            <a:r>
              <a:rPr lang="th-TH" sz="2800" b="1" dirty="0"/>
              <a:t>(</a:t>
            </a:r>
            <a:r>
              <a:rPr lang="en-US" sz="2800" b="1" dirty="0"/>
              <a:t>Logic Circuit and Boolean Algebra) </a:t>
            </a:r>
            <a:endParaRPr lang="th-TH" sz="2800" dirty="0"/>
          </a:p>
        </p:txBody>
      </p:sp>
      <p:sp>
        <p:nvSpPr>
          <p:cNvPr id="2" name="Rectangle 1"/>
          <p:cNvSpPr/>
          <p:nvPr/>
        </p:nvSpPr>
        <p:spPr>
          <a:xfrm>
            <a:off x="291912" y="1418233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/>
              <a:t>การเขียนสมการพีชคณิตจากวงจรลอจิก </a:t>
            </a:r>
            <a:endParaRPr lang="th-TH" sz="3200" dirty="0"/>
          </a:p>
        </p:txBody>
      </p:sp>
      <p:sp>
        <p:nvSpPr>
          <p:cNvPr id="3" name="Rectangle 2"/>
          <p:cNvSpPr/>
          <p:nvPr/>
        </p:nvSpPr>
        <p:spPr>
          <a:xfrm>
            <a:off x="5364088" y="1418233"/>
            <a:ext cx="36004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000" dirty="0"/>
              <a:t>ให้เขียนสมการพีชคณิตของวงจรลอจิกต่อไปนี้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852936"/>
            <a:ext cx="4991100" cy="25050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C4D871-4149-496B-BD34-5EAA701F2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29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610470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3528" y="188640"/>
            <a:ext cx="8496944" cy="11521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 dirty="0"/>
              <a:t>วงจรทางตรรกะและ</a:t>
            </a:r>
            <a:r>
              <a:rPr lang="th-TH" b="1" dirty="0" err="1"/>
              <a:t>พีชคณิตบูลีน</a:t>
            </a:r>
            <a:r>
              <a:rPr lang="th-TH" b="1" dirty="0"/>
              <a:t> </a:t>
            </a:r>
          </a:p>
          <a:p>
            <a:r>
              <a:rPr lang="th-TH" sz="2800" b="1" dirty="0"/>
              <a:t>(</a:t>
            </a:r>
            <a:r>
              <a:rPr lang="en-US" sz="2800" b="1" dirty="0"/>
              <a:t>Logic Circuit and Boolean Algebra) </a:t>
            </a:r>
            <a:endParaRPr lang="th-TH" sz="2800" dirty="0"/>
          </a:p>
        </p:txBody>
      </p:sp>
      <p:sp>
        <p:nvSpPr>
          <p:cNvPr id="2" name="Rectangle 1"/>
          <p:cNvSpPr/>
          <p:nvPr/>
        </p:nvSpPr>
        <p:spPr>
          <a:xfrm>
            <a:off x="291912" y="1418233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/>
              <a:t>การเขียนวงจรลอจิกจากสมการพีชคณิต </a:t>
            </a:r>
            <a:endParaRPr lang="th-TH" sz="3200" dirty="0"/>
          </a:p>
        </p:txBody>
      </p:sp>
      <p:sp>
        <p:nvSpPr>
          <p:cNvPr id="3" name="Rectangle 2"/>
          <p:cNvSpPr/>
          <p:nvPr/>
        </p:nvSpPr>
        <p:spPr>
          <a:xfrm>
            <a:off x="5364088" y="1418233"/>
            <a:ext cx="36004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000" dirty="0"/>
              <a:t>ให้เขียนสมการพีชคณิตของวงจรลอจิกต่อไปนี้ </a:t>
            </a:r>
          </a:p>
        </p:txBody>
      </p:sp>
      <p:sp>
        <p:nvSpPr>
          <p:cNvPr id="5" name="Rectangle 4"/>
          <p:cNvSpPr/>
          <p:nvPr/>
        </p:nvSpPr>
        <p:spPr>
          <a:xfrm>
            <a:off x="323528" y="2022624"/>
            <a:ext cx="84969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การเขียนวงจรลอจิกจากสมการพีชคณิตนั้นต้องพิจารณาถึงสมการเป็นส่วน ๆ โดยเขียนจากส่วนย่อยไปหาส่วนใหญ่ </a:t>
            </a:r>
          </a:p>
        </p:txBody>
      </p:sp>
      <p:sp>
        <p:nvSpPr>
          <p:cNvPr id="6" name="Rectangle 5"/>
          <p:cNvSpPr/>
          <p:nvPr/>
        </p:nvSpPr>
        <p:spPr>
          <a:xfrm>
            <a:off x="3347864" y="2542867"/>
            <a:ext cx="4663456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dirty="0"/>
              <a:t>ให้เขียนวงจรลอจิกจากสมการพีชคณิตต่อไปนี้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232" y="3284984"/>
            <a:ext cx="7020271" cy="3074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5D4ABC-2FD5-47A8-A685-E725DF42C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30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044406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3528" y="188640"/>
            <a:ext cx="8496944" cy="11521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 dirty="0"/>
              <a:t>วงจรทางตรรกะและ</a:t>
            </a:r>
            <a:r>
              <a:rPr lang="th-TH" b="1" dirty="0" err="1"/>
              <a:t>พีชคณิตบูลีน</a:t>
            </a:r>
            <a:r>
              <a:rPr lang="th-TH" b="1" dirty="0"/>
              <a:t> </a:t>
            </a:r>
          </a:p>
          <a:p>
            <a:r>
              <a:rPr lang="th-TH" sz="2800" b="1" dirty="0"/>
              <a:t>(</a:t>
            </a:r>
            <a:r>
              <a:rPr lang="en-US" sz="2800" b="1" dirty="0"/>
              <a:t>Logic Circuit and Boolean Algebra) </a:t>
            </a:r>
            <a:endParaRPr lang="th-TH" sz="2800" dirty="0"/>
          </a:p>
        </p:txBody>
      </p:sp>
      <p:sp>
        <p:nvSpPr>
          <p:cNvPr id="2" name="Rectangle 1"/>
          <p:cNvSpPr/>
          <p:nvPr/>
        </p:nvSpPr>
        <p:spPr>
          <a:xfrm>
            <a:off x="291912" y="1418233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/>
              <a:t>การเขียนสมการพีชคณิตจากวงจรลอจิก </a:t>
            </a:r>
            <a:endParaRPr lang="th-TH" sz="3200" dirty="0"/>
          </a:p>
        </p:txBody>
      </p:sp>
      <p:sp>
        <p:nvSpPr>
          <p:cNvPr id="3" name="Rectangle 2"/>
          <p:cNvSpPr/>
          <p:nvPr/>
        </p:nvSpPr>
        <p:spPr>
          <a:xfrm>
            <a:off x="5364088" y="1418233"/>
            <a:ext cx="36004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000" dirty="0"/>
              <a:t>ให้เขียนสมการพีชคณิตของวงจรลอจิกต่อไปนี้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2564904"/>
            <a:ext cx="8115300" cy="364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209632-CD62-46D9-95C9-EFC0D131E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31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044406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3528" y="188640"/>
            <a:ext cx="8496944" cy="11521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 dirty="0"/>
              <a:t>วงจรทางตรรกะและ</a:t>
            </a:r>
            <a:r>
              <a:rPr lang="th-TH" b="1" dirty="0" err="1"/>
              <a:t>พีชคณิตบูลีน</a:t>
            </a:r>
            <a:r>
              <a:rPr lang="th-TH" b="1" dirty="0"/>
              <a:t> </a:t>
            </a:r>
          </a:p>
          <a:p>
            <a:r>
              <a:rPr lang="th-TH" sz="2800" b="1" dirty="0"/>
              <a:t>(</a:t>
            </a:r>
            <a:r>
              <a:rPr lang="en-US" sz="2800" b="1" dirty="0"/>
              <a:t>Logic Circuit and Boolean Algebra) </a:t>
            </a:r>
            <a:endParaRPr lang="th-TH" sz="2800" dirty="0"/>
          </a:p>
        </p:txBody>
      </p:sp>
      <p:sp>
        <p:nvSpPr>
          <p:cNvPr id="2" name="Rectangle 1"/>
          <p:cNvSpPr/>
          <p:nvPr/>
        </p:nvSpPr>
        <p:spPr>
          <a:xfrm>
            <a:off x="291912" y="1418233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/>
              <a:t>การเขียนสมการพีชคณิตจากวงจรลอจิก </a:t>
            </a:r>
            <a:endParaRPr lang="th-TH" sz="3200" dirty="0"/>
          </a:p>
        </p:txBody>
      </p:sp>
      <p:sp>
        <p:nvSpPr>
          <p:cNvPr id="3" name="Rectangle 2"/>
          <p:cNvSpPr/>
          <p:nvPr/>
        </p:nvSpPr>
        <p:spPr>
          <a:xfrm>
            <a:off x="5364088" y="1418233"/>
            <a:ext cx="36004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000" dirty="0"/>
              <a:t>ให้เขียนสมการพีชคณิตของวงจรลอจิกต่อไปนี้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7" y="2492896"/>
            <a:ext cx="6364993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55705C-EACB-4DF0-8E6F-7AD1A1EC2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32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044406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3528" y="188640"/>
            <a:ext cx="8496944" cy="11521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 dirty="0"/>
              <a:t>วงจรทางตรรกะและ</a:t>
            </a:r>
            <a:r>
              <a:rPr lang="th-TH" b="1" dirty="0" err="1"/>
              <a:t>พีชคณิตบูลีน</a:t>
            </a:r>
            <a:r>
              <a:rPr lang="th-TH" b="1" dirty="0"/>
              <a:t> </a:t>
            </a:r>
          </a:p>
          <a:p>
            <a:r>
              <a:rPr lang="th-TH" sz="2800" b="1" dirty="0"/>
              <a:t>(</a:t>
            </a:r>
            <a:r>
              <a:rPr lang="en-US" sz="2800" b="1" dirty="0"/>
              <a:t>Logic Circuit and Boolean Algebra) </a:t>
            </a:r>
            <a:endParaRPr lang="th-TH" sz="2800" dirty="0"/>
          </a:p>
        </p:txBody>
      </p:sp>
      <p:sp>
        <p:nvSpPr>
          <p:cNvPr id="2" name="Rectangle 1"/>
          <p:cNvSpPr/>
          <p:nvPr/>
        </p:nvSpPr>
        <p:spPr>
          <a:xfrm>
            <a:off x="291912" y="1418233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/>
              <a:t>การเขียนสมการพีชคณิตจากวงจรลอจิก </a:t>
            </a:r>
            <a:endParaRPr lang="th-TH" sz="3200" dirty="0"/>
          </a:p>
        </p:txBody>
      </p:sp>
      <p:sp>
        <p:nvSpPr>
          <p:cNvPr id="3" name="Rectangle 2"/>
          <p:cNvSpPr/>
          <p:nvPr/>
        </p:nvSpPr>
        <p:spPr>
          <a:xfrm>
            <a:off x="5364088" y="1418233"/>
            <a:ext cx="36004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000" dirty="0"/>
              <a:t>ให้เขียนสมการพีชคณิตของวงจรลอจิกต่อไปนี้ 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25" y="2780928"/>
            <a:ext cx="6086475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619429-A623-4630-9498-35CFA144B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33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025019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3528" y="188640"/>
            <a:ext cx="8496944" cy="11521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 dirty="0"/>
              <a:t>วงจรทางตรรกะและ</a:t>
            </a:r>
            <a:r>
              <a:rPr lang="th-TH" b="1" dirty="0" err="1"/>
              <a:t>พีชคณิตบูลีน</a:t>
            </a:r>
            <a:r>
              <a:rPr lang="th-TH" b="1" dirty="0"/>
              <a:t> </a:t>
            </a:r>
          </a:p>
          <a:p>
            <a:r>
              <a:rPr lang="th-TH" sz="2800" b="1" dirty="0"/>
              <a:t>(</a:t>
            </a:r>
            <a:r>
              <a:rPr lang="en-US" sz="2800" b="1" dirty="0"/>
              <a:t>Logic Circuit and Boolean Algebra) </a:t>
            </a:r>
            <a:endParaRPr lang="th-TH" sz="2800" dirty="0"/>
          </a:p>
        </p:txBody>
      </p:sp>
      <p:sp>
        <p:nvSpPr>
          <p:cNvPr id="2" name="Rectangle 1"/>
          <p:cNvSpPr/>
          <p:nvPr/>
        </p:nvSpPr>
        <p:spPr>
          <a:xfrm>
            <a:off x="291912" y="1418233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/>
              <a:t>การเขียนสมการพีชคณิตจากวงจรลอจิก </a:t>
            </a:r>
            <a:endParaRPr lang="th-TH" sz="3200" dirty="0"/>
          </a:p>
        </p:txBody>
      </p:sp>
      <p:sp>
        <p:nvSpPr>
          <p:cNvPr id="3" name="Rectangle 2"/>
          <p:cNvSpPr/>
          <p:nvPr/>
        </p:nvSpPr>
        <p:spPr>
          <a:xfrm>
            <a:off x="5364088" y="1418233"/>
            <a:ext cx="36004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000" dirty="0"/>
              <a:t>ให้เขียนสมการพีชคณิตของวงจรลอจิกต่อไปนี้ </a:t>
            </a:r>
          </a:p>
        </p:txBody>
      </p:sp>
      <p:sp>
        <p:nvSpPr>
          <p:cNvPr id="5" name="Rectangle 4"/>
          <p:cNvSpPr/>
          <p:nvPr/>
        </p:nvSpPr>
        <p:spPr>
          <a:xfrm>
            <a:off x="467544" y="2003008"/>
            <a:ext cx="7025168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การสร้างตารางค่าความจริงเพื่อหาเอาต์พุตของสมการลอจิก </a:t>
            </a:r>
            <a:endParaRPr lang="th-TH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20" y="2636912"/>
            <a:ext cx="7791450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17032"/>
            <a:ext cx="3924300" cy="36195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293096"/>
            <a:ext cx="6229350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318" y="4869160"/>
            <a:ext cx="34480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47A817-5695-4CD2-AD3D-44C75E2AC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34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025019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3528" y="188640"/>
            <a:ext cx="8496944" cy="11521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 dirty="0"/>
              <a:t>วงจรทางตรรกะและ</a:t>
            </a:r>
            <a:r>
              <a:rPr lang="th-TH" b="1" dirty="0" err="1"/>
              <a:t>พีชคณิตบูลีน</a:t>
            </a:r>
            <a:r>
              <a:rPr lang="th-TH" b="1" dirty="0"/>
              <a:t> </a:t>
            </a:r>
          </a:p>
          <a:p>
            <a:r>
              <a:rPr lang="th-TH" sz="2800" b="1" dirty="0"/>
              <a:t>(</a:t>
            </a:r>
            <a:r>
              <a:rPr lang="en-US" sz="2800" b="1" dirty="0"/>
              <a:t>Logic Circuit and Boolean Algebra) </a:t>
            </a:r>
            <a:endParaRPr lang="th-TH" sz="2800" dirty="0"/>
          </a:p>
        </p:txBody>
      </p:sp>
      <p:sp>
        <p:nvSpPr>
          <p:cNvPr id="2" name="Rectangle 1"/>
          <p:cNvSpPr/>
          <p:nvPr/>
        </p:nvSpPr>
        <p:spPr>
          <a:xfrm>
            <a:off x="291912" y="1418233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/>
              <a:t>การเขียนสมการพีชคณิตจากวงจรลอจิก </a:t>
            </a:r>
            <a:endParaRPr lang="th-TH" sz="3200" dirty="0"/>
          </a:p>
        </p:txBody>
      </p:sp>
      <p:sp>
        <p:nvSpPr>
          <p:cNvPr id="3" name="Rectangle 2"/>
          <p:cNvSpPr/>
          <p:nvPr/>
        </p:nvSpPr>
        <p:spPr>
          <a:xfrm>
            <a:off x="5364088" y="1418233"/>
            <a:ext cx="36004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000" dirty="0"/>
              <a:t>ให้เขียนสมการพีชคณิตของวงจรลอจิกต่อไปนี้ 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16" y="2069683"/>
            <a:ext cx="6048375" cy="4762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930" y="2934062"/>
            <a:ext cx="3808606" cy="3343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856454-2216-4C3F-A04C-FD61C9783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35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025019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3528" y="188640"/>
            <a:ext cx="8496944" cy="11521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 dirty="0"/>
              <a:t>วงจรทางตรรกะและ</a:t>
            </a:r>
            <a:r>
              <a:rPr lang="th-TH" b="1" dirty="0" err="1"/>
              <a:t>พีชคณิตบูลีน</a:t>
            </a:r>
            <a:r>
              <a:rPr lang="th-TH" b="1" dirty="0"/>
              <a:t> </a:t>
            </a:r>
          </a:p>
          <a:p>
            <a:r>
              <a:rPr lang="th-TH" sz="2800" b="1" dirty="0"/>
              <a:t>(</a:t>
            </a:r>
            <a:r>
              <a:rPr lang="en-US" sz="2800" b="1" dirty="0"/>
              <a:t>Logic Circuit and Boolean Algebra) </a:t>
            </a:r>
            <a:endParaRPr lang="th-TH" sz="2800" dirty="0"/>
          </a:p>
        </p:txBody>
      </p:sp>
      <p:sp>
        <p:nvSpPr>
          <p:cNvPr id="2" name="Rectangle 1"/>
          <p:cNvSpPr/>
          <p:nvPr/>
        </p:nvSpPr>
        <p:spPr>
          <a:xfrm>
            <a:off x="291912" y="1418233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/>
              <a:t>การเขียนสมการพีชคณิตจากวงจรลอจิก </a:t>
            </a:r>
            <a:endParaRPr lang="th-TH" sz="3200" dirty="0"/>
          </a:p>
        </p:txBody>
      </p:sp>
      <p:sp>
        <p:nvSpPr>
          <p:cNvPr id="3" name="Rectangle 2"/>
          <p:cNvSpPr/>
          <p:nvPr/>
        </p:nvSpPr>
        <p:spPr>
          <a:xfrm>
            <a:off x="5364088" y="1418233"/>
            <a:ext cx="360040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000" dirty="0"/>
              <a:t>ให้เขียนสมการพีชคณิตของวงจรลอจิกต่อไปนี้ 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36" y="2276872"/>
            <a:ext cx="6677025" cy="4762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12976"/>
            <a:ext cx="6292213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243F7-2DDA-4A2D-B1A6-70FCC035F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36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463300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72" y="1949167"/>
            <a:ext cx="6038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23528" y="188640"/>
            <a:ext cx="8496944" cy="115212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b="1" dirty="0"/>
              <a:t>วงจรทางตรรกะและ</a:t>
            </a:r>
            <a:r>
              <a:rPr lang="th-TH" b="1" dirty="0" err="1"/>
              <a:t>พีชคณิตบูลีน</a:t>
            </a:r>
            <a:r>
              <a:rPr lang="th-TH" b="1" dirty="0"/>
              <a:t> </a:t>
            </a:r>
          </a:p>
          <a:p>
            <a:r>
              <a:rPr lang="th-TH" sz="2800" b="1" dirty="0"/>
              <a:t>(</a:t>
            </a:r>
            <a:r>
              <a:rPr lang="en-US" sz="2800" b="1" dirty="0"/>
              <a:t>Logic Circuit and Boolean Algebra) </a:t>
            </a:r>
            <a:endParaRPr lang="th-TH" sz="2800" dirty="0"/>
          </a:p>
        </p:txBody>
      </p:sp>
      <p:sp>
        <p:nvSpPr>
          <p:cNvPr id="6" name="Rectangle 5"/>
          <p:cNvSpPr/>
          <p:nvPr/>
        </p:nvSpPr>
        <p:spPr>
          <a:xfrm>
            <a:off x="323528" y="1378496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/>
              <a:t>การเขียนสมการพีชคณิตจากวงจรลอจิก </a:t>
            </a:r>
            <a:endParaRPr lang="th-TH" sz="3200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85" y="2769840"/>
            <a:ext cx="5464823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982C1D-8842-4E8D-A9E0-D5F9A69E1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37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877442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23528" y="188640"/>
            <a:ext cx="8496944" cy="57606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3300" b="1" dirty="0"/>
              <a:t>วงจรทางตรรกะและ</a:t>
            </a:r>
            <a:r>
              <a:rPr lang="th-TH" sz="3300" b="1" dirty="0" err="1"/>
              <a:t>พีชคณิตบูลีน</a:t>
            </a:r>
            <a:r>
              <a:rPr lang="th-TH" sz="3300" b="1" dirty="0"/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251520" y="764704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/>
              <a:t>การเขียนสมการพีชคณิตจากวงจรลอจิก </a:t>
            </a:r>
            <a:endParaRPr lang="th-TH" sz="32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9479"/>
            <a:ext cx="61531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820" y="1844824"/>
            <a:ext cx="527685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68A5A3-2D82-44E2-BB5E-41D6D06A6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38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289643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23528" y="188640"/>
            <a:ext cx="8496944" cy="57606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3300" b="1" dirty="0"/>
              <a:t>วงจรทางตรรกะและ</a:t>
            </a:r>
            <a:r>
              <a:rPr lang="th-TH" sz="3300" b="1" dirty="0" err="1"/>
              <a:t>พีชคณิตบูลีน</a:t>
            </a:r>
            <a:r>
              <a:rPr lang="th-TH" sz="3300" b="1" dirty="0"/>
              <a:t> </a:t>
            </a:r>
          </a:p>
        </p:txBody>
      </p:sp>
      <p:sp>
        <p:nvSpPr>
          <p:cNvPr id="2" name="Rectangle 1"/>
          <p:cNvSpPr/>
          <p:nvPr/>
        </p:nvSpPr>
        <p:spPr>
          <a:xfrm>
            <a:off x="323528" y="849858"/>
            <a:ext cx="1742785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b="1" dirty="0"/>
              <a:t>วงจรเชิงจัดหมู่</a:t>
            </a:r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323528" y="1484784"/>
            <a:ext cx="86764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วงจรดิจิตอลจะประกอบด้วยการนำเกตต่าง ๆ มาต่อรวมกันให้สามารถทำงานได้ตามข้อมูลที่เข้าไปทางอินพุต โดยทั่วไปแล้วจะมีสองประเภท คือ </a:t>
            </a:r>
          </a:p>
          <a:p>
            <a:endParaRPr lang="th-TH" dirty="0"/>
          </a:p>
          <a:p>
            <a:r>
              <a:rPr lang="th-TH" dirty="0"/>
              <a:t>1. วงจรเชิงจัดหมู่ (</a:t>
            </a:r>
            <a:r>
              <a:rPr lang="en-US" dirty="0"/>
              <a:t>combination logic circuits) </a:t>
            </a:r>
            <a:r>
              <a:rPr lang="th-TH" dirty="0"/>
              <a:t>เป็นวงจรที่สถานะทางเอาต์พุตขึ้นอยู่กับสถานะทางอินพุตหรือวงจรคอม</a:t>
            </a:r>
            <a:r>
              <a:rPr lang="th-TH" dirty="0" err="1"/>
              <a:t>ไบเนชัน</a:t>
            </a:r>
            <a:r>
              <a:rPr lang="th-TH" dirty="0"/>
              <a:t> </a:t>
            </a:r>
          </a:p>
          <a:p>
            <a:endParaRPr lang="th-TH" dirty="0"/>
          </a:p>
          <a:p>
            <a:r>
              <a:rPr lang="th-TH" dirty="0"/>
              <a:t>2. วงจรเชิงลำดับ (</a:t>
            </a:r>
            <a:r>
              <a:rPr lang="en-US" dirty="0"/>
              <a:t>sequential logic circuits) </a:t>
            </a:r>
            <a:r>
              <a:rPr lang="th-TH" dirty="0"/>
              <a:t>วงจรที่เอาต์พุตจะขึ้นอยู่กับสัญญาณนาฬิกาทางอินพุตด้วย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BA729B-8183-442B-B0B1-CF116D9C5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39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939815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23528" y="188640"/>
            <a:ext cx="8496944" cy="57606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3300" b="1" dirty="0"/>
              <a:t>วงจรทางตรรกะและ</a:t>
            </a:r>
            <a:r>
              <a:rPr lang="th-TH" sz="3300" b="1" dirty="0" err="1"/>
              <a:t>พีชคณิตบูลีน</a:t>
            </a:r>
            <a:r>
              <a:rPr lang="th-TH" sz="3300" b="1" dirty="0"/>
              <a:t> </a:t>
            </a:r>
          </a:p>
        </p:txBody>
      </p:sp>
      <p:sp>
        <p:nvSpPr>
          <p:cNvPr id="2" name="Rectangle 1"/>
          <p:cNvSpPr/>
          <p:nvPr/>
        </p:nvSpPr>
        <p:spPr>
          <a:xfrm>
            <a:off x="223352" y="1340768"/>
            <a:ext cx="8208912" cy="526297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สมการลอจิกเกตและวงจรลอจิกเกตของวงจรแบบ </a:t>
            </a:r>
            <a:r>
              <a:rPr lang="en-US" dirty="0"/>
              <a:t>combination logic </a:t>
            </a:r>
            <a:r>
              <a:rPr lang="th-TH" dirty="0"/>
              <a:t>มีจำนวนลอจิกเกตที่ต่ออยู่ในวงจรเป็นจำนวนมาก ส่งผลให้วงจรที่สร้างได้มีขนาดใหญ่ ทา ให้ยุ่งยากต่อการสร้างและทำ ให้ต้นทุนในการผลิตสูง นอกจากนี้ยังทำ ให้การวิเคราะห์วงจรเป็นไปอย่างยากลำบาก </a:t>
            </a:r>
          </a:p>
          <a:p>
            <a:endParaRPr lang="th-TH" dirty="0"/>
          </a:p>
          <a:p>
            <a:r>
              <a:rPr lang="th-TH" dirty="0"/>
              <a:t>การลดรูปสมการลอจิกเกตให้มีรูปแบบที่ง่ายและประหยัด (</a:t>
            </a:r>
            <a:r>
              <a:rPr lang="en-US" dirty="0"/>
              <a:t>minimization) </a:t>
            </a:r>
            <a:r>
              <a:rPr lang="th-TH" dirty="0"/>
              <a:t>จึงเป็นวิธีที่ใช้ในการแก้ปัญหาดังกล่าว ซึ่งจะส่งผลให้วงจรลอจิกที่สร้างได้มีจำนวนลอจิกเกตลดลง ลดต้นทุนในการผลิต และทำให้การวิเคราะห์ง่ายขึ้น </a:t>
            </a:r>
          </a:p>
          <a:p>
            <a:endParaRPr lang="th-TH" dirty="0"/>
          </a:p>
          <a:p>
            <a:r>
              <a:rPr lang="th-TH" dirty="0"/>
              <a:t>ในส่วนนี้จะกล่าวถึงวิธีในการลดรูปวงจรลอจิกเกตที่สำคัญก่อน 2 วิธี ได้แก่ </a:t>
            </a:r>
          </a:p>
          <a:p>
            <a:r>
              <a:rPr lang="en-US" dirty="0"/>
              <a:t>1.</a:t>
            </a:r>
            <a:r>
              <a:rPr lang="th-TH" b="1" dirty="0"/>
              <a:t>การลดรูปโดยใช้พีชคณิต</a:t>
            </a:r>
            <a:r>
              <a:rPr lang="th-TH" dirty="0"/>
              <a:t> </a:t>
            </a:r>
            <a:r>
              <a:rPr lang="en-US" dirty="0"/>
              <a:t>(</a:t>
            </a:r>
            <a:r>
              <a:rPr lang="en-US" dirty="0" err="1"/>
              <a:t>boolean</a:t>
            </a:r>
            <a:r>
              <a:rPr lang="en-US" dirty="0"/>
              <a:t> algebra) </a:t>
            </a:r>
            <a:r>
              <a:rPr lang="th-TH" dirty="0"/>
              <a:t>และ</a:t>
            </a:r>
          </a:p>
          <a:p>
            <a:r>
              <a:rPr lang="en-US" dirty="0"/>
              <a:t>2.</a:t>
            </a:r>
            <a:r>
              <a:rPr lang="th-TH" b="1" dirty="0"/>
              <a:t>การใช้แผนผัง</a:t>
            </a:r>
            <a:r>
              <a:rPr lang="th-TH" b="1" dirty="0" err="1"/>
              <a:t>คาร์โนห์</a:t>
            </a:r>
            <a:r>
              <a:rPr lang="th-TH" dirty="0"/>
              <a:t> </a:t>
            </a:r>
            <a:r>
              <a:rPr lang="en-US" dirty="0" err="1"/>
              <a:t>Kanaugh</a:t>
            </a:r>
            <a:r>
              <a:rPr lang="en-US" dirty="0"/>
              <a:t> (</a:t>
            </a:r>
            <a:r>
              <a:rPr lang="en-US" dirty="0" err="1"/>
              <a:t>Kanaugh</a:t>
            </a:r>
            <a:r>
              <a:rPr lang="en-US" dirty="0"/>
              <a:t> Map </a:t>
            </a:r>
            <a:r>
              <a:rPr lang="th-TH" dirty="0"/>
              <a:t>หรือ </a:t>
            </a:r>
            <a:r>
              <a:rPr lang="en-US" dirty="0"/>
              <a:t>K’s Map) </a:t>
            </a:r>
            <a:endParaRPr lang="th-TH" dirty="0"/>
          </a:p>
        </p:txBody>
      </p:sp>
      <p:sp>
        <p:nvSpPr>
          <p:cNvPr id="7" name="Rectangle 6"/>
          <p:cNvSpPr/>
          <p:nvPr/>
        </p:nvSpPr>
        <p:spPr>
          <a:xfrm>
            <a:off x="323528" y="849858"/>
            <a:ext cx="1742785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b="1" dirty="0"/>
              <a:t>วงจรเชิงจัดหมู่</a:t>
            </a:r>
            <a:endParaRPr lang="th-TH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C6EA80-F47F-4BF0-AB1C-4C2271ED0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40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760368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23528" y="188640"/>
            <a:ext cx="8496944" cy="57606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3300" b="1" dirty="0"/>
              <a:t>วงจรทางตรรกะและ</a:t>
            </a:r>
            <a:r>
              <a:rPr lang="th-TH" sz="3300" b="1" dirty="0" err="1"/>
              <a:t>พีชคณิตบูลีน</a:t>
            </a:r>
            <a:r>
              <a:rPr lang="th-TH" sz="3300" b="1" dirty="0"/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251520" y="764704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Boolean Algebra Method</a:t>
            </a:r>
            <a:endParaRPr lang="th-TH" sz="3200" dirty="0"/>
          </a:p>
        </p:txBody>
      </p:sp>
      <p:sp>
        <p:nvSpPr>
          <p:cNvPr id="2" name="Rectangle 1"/>
          <p:cNvSpPr/>
          <p:nvPr/>
        </p:nvSpPr>
        <p:spPr>
          <a:xfrm>
            <a:off x="251520" y="1364928"/>
            <a:ext cx="849694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เป็นพีชคณิตที่ใช้อธิบายความสัมพันธ์ของตัวแปรแบบลอจิก โดยอาศัยตัวดำเนินการทางลอจิกต่าง ๆ ค้นพบ โดยนักคณิตศาสตร์ชาวอังกฤษ </a:t>
            </a:r>
            <a:r>
              <a:rPr lang="th-TH" dirty="0" err="1"/>
              <a:t>จอร์ช</a:t>
            </a:r>
            <a:r>
              <a:rPr lang="th-TH" dirty="0"/>
              <a:t> </a:t>
            </a:r>
            <a:r>
              <a:rPr lang="th-TH" dirty="0" err="1"/>
              <a:t>บลู</a:t>
            </a:r>
            <a:r>
              <a:rPr lang="th-TH" dirty="0"/>
              <a:t> (</a:t>
            </a:r>
            <a:r>
              <a:rPr lang="en-US" dirty="0"/>
              <a:t>George Boole, 1815-1864) </a:t>
            </a:r>
            <a:r>
              <a:rPr lang="th-TH" dirty="0"/>
              <a:t>กฎของ</a:t>
            </a:r>
            <a:r>
              <a:rPr lang="th-TH" dirty="0" err="1"/>
              <a:t>พีชคณิตบูลีน</a:t>
            </a:r>
            <a:r>
              <a:rPr lang="th-TH" dirty="0"/>
              <a:t> (</a:t>
            </a:r>
            <a:r>
              <a:rPr lang="en-US" dirty="0"/>
              <a:t>Law of Boolean Algebra) </a:t>
            </a:r>
            <a:r>
              <a:rPr lang="th-TH" dirty="0"/>
              <a:t>ที่สำคัญได้แก่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279" y="2907784"/>
            <a:ext cx="6067425" cy="34671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0FEA05-08EE-4B22-90F9-8F6ED8972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41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760368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23528" y="188640"/>
            <a:ext cx="8496944" cy="57606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3300" b="1" dirty="0"/>
              <a:t>วงจรทางตรรกะและ</a:t>
            </a:r>
            <a:r>
              <a:rPr lang="th-TH" sz="3300" b="1" dirty="0" err="1"/>
              <a:t>พีชคณิตบูลีน</a:t>
            </a:r>
            <a:r>
              <a:rPr lang="th-TH" sz="3300" b="1" dirty="0"/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251520" y="764704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Boolean Algebra Method</a:t>
            </a:r>
            <a:endParaRPr lang="th-TH" sz="32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23985"/>
            <a:ext cx="5067300" cy="386715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7C8ABA-17D2-48E2-A965-EA24D6960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42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760368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23528" y="188640"/>
            <a:ext cx="8496944" cy="57606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3300" b="1" dirty="0"/>
              <a:t>วงจรทางตรรกะและ</a:t>
            </a:r>
            <a:r>
              <a:rPr lang="th-TH" sz="3300" b="1" dirty="0" err="1"/>
              <a:t>พีชคณิตบูลีน</a:t>
            </a:r>
            <a:r>
              <a:rPr lang="th-TH" sz="3300" b="1" dirty="0"/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251520" y="764704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Boolean Algebra Method</a:t>
            </a:r>
            <a:endParaRPr lang="th-TH" sz="32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38" y="1628800"/>
            <a:ext cx="7610475" cy="170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08" y="3333775"/>
            <a:ext cx="455295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69A891B-D7BC-4259-8233-795F225FA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43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926500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23528" y="188640"/>
            <a:ext cx="8496944" cy="57606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3300" b="1" dirty="0"/>
              <a:t>วงจรทางตรรกะและ</a:t>
            </a:r>
            <a:r>
              <a:rPr lang="th-TH" sz="3300" b="1" dirty="0" err="1"/>
              <a:t>พีชคณิตบูลีน</a:t>
            </a:r>
            <a:r>
              <a:rPr lang="th-TH" sz="3300" b="1" dirty="0"/>
              <a:t> 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333375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251520" y="764704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Boolean Algebra Method</a:t>
            </a:r>
            <a:endParaRPr lang="th-TH" sz="3200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224" y="1895053"/>
            <a:ext cx="3486150" cy="448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974" y="6349008"/>
            <a:ext cx="3743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256ED5-E83E-4EED-B79E-9B27CCC0F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44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760368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980728"/>
            <a:ext cx="46939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ตัวอย่าง ให้ลดรูปสมการพีชคณิตลอจิกต่อไปนี้ 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23528" y="188640"/>
            <a:ext cx="8496944" cy="57606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3300" b="1" dirty="0"/>
              <a:t>วงจรทางตรรกะและ</a:t>
            </a:r>
            <a:r>
              <a:rPr lang="th-TH" sz="3300" b="1" dirty="0" err="1"/>
              <a:t>พีชคณิตบูลีน</a:t>
            </a:r>
            <a:r>
              <a:rPr lang="th-TH" sz="3300" b="1" dirty="0"/>
              <a:t> 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7696200" cy="19907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33056"/>
            <a:ext cx="7734300" cy="25812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565" y="2348880"/>
            <a:ext cx="2733675" cy="2762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636912"/>
            <a:ext cx="2162175" cy="3333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568" y="3140968"/>
            <a:ext cx="2133600" cy="2571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793" y="4626843"/>
            <a:ext cx="2238375" cy="3143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941168"/>
            <a:ext cx="1790700" cy="3524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F357FF-FC9C-4F2F-A500-EDCBF5893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45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771292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980728"/>
            <a:ext cx="46939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ตัวอย่าง ให้ลดรูปสมการพีชคณิตลอจิกต่อไปนี้ 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23528" y="188640"/>
            <a:ext cx="8496944" cy="57606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3300" b="1" dirty="0"/>
              <a:t>วงจรทางตรรกะและ</a:t>
            </a:r>
            <a:r>
              <a:rPr lang="th-TH" sz="3300" b="1" dirty="0" err="1"/>
              <a:t>พีชคณิตบูลีน</a:t>
            </a:r>
            <a:r>
              <a:rPr lang="th-TH" sz="3300" b="1" dirty="0"/>
              <a:t> 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64" y="2420888"/>
            <a:ext cx="7553325" cy="2371725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326" y="2636912"/>
            <a:ext cx="2219325" cy="6191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861048"/>
            <a:ext cx="3105150" cy="5715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6" name="Right Brace 5"/>
          <p:cNvSpPr/>
          <p:nvPr/>
        </p:nvSpPr>
        <p:spPr>
          <a:xfrm>
            <a:off x="6525022" y="3933056"/>
            <a:ext cx="207218" cy="43204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487813"/>
            <a:ext cx="2714625" cy="3048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6E5CE1-386A-498D-879E-B53B8C194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46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97781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2901" y="1052736"/>
            <a:ext cx="5597252" cy="584775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3200" b="1" dirty="0"/>
              <a:t>ทฤษฎี</a:t>
            </a:r>
            <a:r>
              <a:rPr lang="th-TH" sz="3200" b="1" dirty="0" err="1"/>
              <a:t>ของบูลีน</a:t>
            </a:r>
            <a:r>
              <a:rPr lang="th-TH" sz="3200" b="1" dirty="0"/>
              <a:t> (</a:t>
            </a:r>
            <a:r>
              <a:rPr lang="en-US" sz="3200" b="1" dirty="0"/>
              <a:t>Boolean Theory)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5601" y="219139"/>
            <a:ext cx="6056466" cy="83099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h-TH" sz="4800" b="1" dirty="0">
                <a:solidFill>
                  <a:srgbClr val="002060"/>
                </a:solidFill>
              </a:rPr>
              <a:t>พื้นฐานของพีชคณิตบ</a:t>
            </a:r>
            <a:r>
              <a:rPr lang="th-TH" sz="4800" b="1" dirty="0" err="1">
                <a:solidFill>
                  <a:srgbClr val="002060"/>
                </a:solidFill>
              </a:rPr>
              <a:t>ูลีน</a:t>
            </a:r>
            <a:r>
              <a:rPr lang="th-TH" sz="4800" b="1" dirty="0">
                <a:solidFill>
                  <a:srgbClr val="002060"/>
                </a:solidFill>
              </a:rPr>
              <a:t> ถึงที่นี่ </a:t>
            </a:r>
            <a:endParaRPr lang="th-TH" sz="4800" dirty="0">
              <a:solidFill>
                <a:srgbClr val="002060"/>
              </a:solidFill>
            </a:endParaRPr>
          </a:p>
        </p:txBody>
      </p:sp>
      <p:pic>
        <p:nvPicPr>
          <p:cNvPr id="1026" name="Picture 2" descr="https://tse4.mm.bing.net/th?id=OIP.pBHPSVS1gHDiEjr1_BJStAHaIs&amp;pid=Api&amp;P=0&amp;w=300&amp;h=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3980" y="92075"/>
            <a:ext cx="1680019" cy="1968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8" descr="https://tse4.mm.bing.net/th?id=OIP.R-y9e2e2uaDoZrY3vlz-6gHaEO&amp;pid=Api&amp;P=0&amp;w=315&amp;h=181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3" name="Rectangle 2"/>
          <p:cNvSpPr/>
          <p:nvPr/>
        </p:nvSpPr>
        <p:spPr>
          <a:xfrm>
            <a:off x="263503" y="1844824"/>
            <a:ext cx="840556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 err="1"/>
              <a:t>พีชคณิตบูลีน</a:t>
            </a:r>
            <a:r>
              <a:rPr lang="th-TH" dirty="0"/>
              <a:t>เป็นศาสตร์อีกแขนงหนึ่งที่นำเอาเครื่องหมาย สัญลักษณ์ หรือสมการ</a:t>
            </a:r>
          </a:p>
          <a:p>
            <a:r>
              <a:rPr lang="th-TH" dirty="0"/>
              <a:t>มาแทนการทำงานของลอจิกเกต วงจรลอจิกเกต หรือวงจรดิจิตอล ซึ่งมีความสอดคล้องและเกี่ยวข้องซึ่งกันและกัน ถูกคิดค้นโดยนักคณิตศาสตร์ชาวอังกฤษชื่อ </a:t>
            </a:r>
            <a:r>
              <a:rPr lang="th-TH" dirty="0" err="1"/>
              <a:t>จอร์จ</a:t>
            </a:r>
            <a:r>
              <a:rPr lang="th-TH" dirty="0"/>
              <a:t> </a:t>
            </a:r>
            <a:r>
              <a:rPr lang="th-TH" dirty="0" err="1"/>
              <a:t>บูล</a:t>
            </a:r>
            <a:r>
              <a:rPr lang="th-TH" dirty="0"/>
              <a:t> เมื่อปี พ.ศ.2390</a:t>
            </a:r>
          </a:p>
          <a:p>
            <a:endParaRPr lang="th-TH" dirty="0"/>
          </a:p>
          <a:p>
            <a:endParaRPr lang="th-TH" dirty="0"/>
          </a:p>
          <a:p>
            <a:r>
              <a:rPr lang="th-TH" dirty="0"/>
              <a:t>เรียกสมการนี้ว่า </a:t>
            </a:r>
            <a:r>
              <a:rPr lang="th-TH" sz="3200" b="1" dirty="0"/>
              <a:t>“สมการลอจิก” </a:t>
            </a:r>
            <a:r>
              <a:rPr lang="th-TH" dirty="0"/>
              <a:t>หรือ “</a:t>
            </a:r>
            <a:r>
              <a:rPr lang="th-TH" sz="3600" b="1" dirty="0" err="1"/>
              <a:t>สมการบูลีน</a:t>
            </a:r>
            <a:r>
              <a:rPr lang="th-TH" dirty="0"/>
              <a:t>” ทฤษฎี</a:t>
            </a:r>
            <a:r>
              <a:rPr lang="th-TH" dirty="0" err="1"/>
              <a:t>พีชคณิตบูลีน</a:t>
            </a:r>
            <a:r>
              <a:rPr lang="th-TH" dirty="0"/>
              <a:t>นี้ถูกนำมาใช้ลดรูปสมการ วิเคราะห์ ออกแบบ และแก้ไขวงจรดิจิตอลเบื้องต้นอย่างแพร่หลายจนถึงปัจจุบัน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24D95E-28D0-46AA-8FDD-C9722CD7B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47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564331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2901" y="1052736"/>
            <a:ext cx="5597252" cy="584775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sz="3200" b="1" dirty="0"/>
              <a:t>การลดรูปสมการคณิตศาสตร์ทางลอจิก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266176" y="92075"/>
            <a:ext cx="4075155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h-TH" sz="4000" b="1" dirty="0"/>
              <a:t>พื้นฐานของ</a:t>
            </a:r>
            <a:r>
              <a:rPr lang="th-TH" sz="4000" b="1" dirty="0" err="1"/>
              <a:t>พีชคณิตบูลีน</a:t>
            </a:r>
            <a:r>
              <a:rPr lang="th-TH" sz="4000" b="1" dirty="0"/>
              <a:t> </a:t>
            </a:r>
            <a:endParaRPr lang="th-TH" sz="4000" dirty="0"/>
          </a:p>
        </p:txBody>
      </p:sp>
      <p:pic>
        <p:nvPicPr>
          <p:cNvPr id="1026" name="Picture 2" descr="https://tse4.mm.bing.net/th?id=OIP.pBHPSVS1gHDiEjr1_BJStAHaIs&amp;pid=Api&amp;P=0&amp;w=300&amp;h=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3980" y="92075"/>
            <a:ext cx="1680019" cy="1968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8" descr="https://tse4.mm.bing.net/th?id=OIP.R-y9e2e2uaDoZrY3vlz-6gHaEO&amp;pid=Api&amp;P=0&amp;w=315&amp;h=181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8" name="Rectangle 7"/>
          <p:cNvSpPr/>
          <p:nvPr/>
        </p:nvSpPr>
        <p:spPr>
          <a:xfrm>
            <a:off x="286132" y="1916832"/>
            <a:ext cx="8175156" cy="452431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3600" b="1" dirty="0"/>
              <a:t>การลดรูปสมการคณิตศาสตร์ทางลอจิก </a:t>
            </a:r>
            <a:r>
              <a:rPr lang="th-TH" sz="3600" dirty="0"/>
              <a:t>เป็นกระบวนการที่ทำให้สมการเหลือตัวแปรน้อยที่สุด เมื่อนำสมการที่ลดรูปนั้นไปประกอบเป็นวงจรก็จะได้วงจรที่ใช้จำนวนอุปกรณ์น้อย และสามารถทำงานได้ตามฟังก์ชั่นที่ต้องการ </a:t>
            </a:r>
          </a:p>
          <a:p>
            <a:endParaRPr lang="th-TH" sz="3600" dirty="0"/>
          </a:p>
          <a:p>
            <a:r>
              <a:rPr lang="th-TH" sz="3600" dirty="0"/>
              <a:t>วิธีการที่นิยมใช้อยู่ในปัจจุบันมี 2 วิธีคือ </a:t>
            </a:r>
          </a:p>
          <a:p>
            <a:r>
              <a:rPr lang="en-US" sz="3600" b="1" dirty="0"/>
              <a:t>1.</a:t>
            </a:r>
            <a:r>
              <a:rPr lang="th-TH" sz="3600" b="1" dirty="0"/>
              <a:t>การลดรูปสมการโดยใช้</a:t>
            </a:r>
            <a:r>
              <a:rPr lang="th-TH" sz="3600" b="1" dirty="0" err="1"/>
              <a:t>พีชคณิตบูลีน</a:t>
            </a:r>
            <a:r>
              <a:rPr lang="th-TH" sz="3600" dirty="0"/>
              <a:t>และ</a:t>
            </a:r>
          </a:p>
          <a:p>
            <a:r>
              <a:rPr lang="en-US" sz="3600" b="1" dirty="0"/>
              <a:t>2.</a:t>
            </a:r>
            <a:r>
              <a:rPr lang="th-TH" sz="3600" b="1" dirty="0"/>
              <a:t>การลดรูปสมการโดยใช้แผนผัง</a:t>
            </a:r>
            <a:r>
              <a:rPr lang="th-TH" sz="3600" b="1" dirty="0" err="1"/>
              <a:t>คาร์โนห์</a:t>
            </a:r>
            <a:endParaRPr lang="th-TH" sz="36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65F5C6-F7BA-4B41-BA63-AB466454B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48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09253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1040" y="1916832"/>
            <a:ext cx="452616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h-TH" dirty="0"/>
          </a:p>
          <a:p>
            <a:r>
              <a:rPr lang="th-TH" dirty="0"/>
              <a:t> </a:t>
            </a:r>
          </a:p>
          <a:p>
            <a:r>
              <a:rPr lang="th-TH" b="1" dirty="0"/>
              <a:t>พื้นฐานของ</a:t>
            </a:r>
            <a:r>
              <a:rPr lang="th-TH" b="1" dirty="0" err="1"/>
              <a:t>พีชคณิตบูลีน</a:t>
            </a:r>
            <a:r>
              <a:rPr lang="th-TH" b="1" dirty="0"/>
              <a:t> </a:t>
            </a:r>
            <a:r>
              <a:rPr lang="th-TH" dirty="0"/>
              <a:t>ทฤษฎี</a:t>
            </a:r>
            <a:r>
              <a:rPr lang="th-TH" dirty="0" err="1"/>
              <a:t>ของบูลีน</a:t>
            </a:r>
            <a:r>
              <a:rPr lang="th-TH" dirty="0"/>
              <a:t> (</a:t>
            </a:r>
            <a:r>
              <a:rPr lang="en-US" dirty="0"/>
              <a:t>Boolean Theory)</a:t>
            </a:r>
          </a:p>
          <a:p>
            <a:r>
              <a:rPr lang="th-TH" dirty="0"/>
              <a:t>เป็นทฤษฎีที่ใช้ในการคำนวณทางลอจิก ซึ่งใช้กับ เลขฐาน 2 ที่มีตัวแปร 0 และ 1 ร่วมกับการใช้งานของ </a:t>
            </a:r>
            <a:r>
              <a:rPr lang="en-US" dirty="0"/>
              <a:t>AND Gate, OR Gate </a:t>
            </a:r>
            <a:r>
              <a:rPr lang="th-TH" dirty="0"/>
              <a:t>และ </a:t>
            </a:r>
            <a:r>
              <a:rPr lang="en-US" dirty="0"/>
              <a:t>NOT Gate </a:t>
            </a:r>
            <a:r>
              <a:rPr lang="th-TH" dirty="0"/>
              <a:t>หรือคอมพลี</a:t>
            </a:r>
            <a:r>
              <a:rPr lang="th-TH" dirty="0" err="1"/>
              <a:t>เมนท์</a:t>
            </a:r>
            <a:r>
              <a:rPr lang="th-TH" dirty="0"/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177592" y="1476073"/>
            <a:ext cx="5597252" cy="584775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3200" b="1" dirty="0"/>
              <a:t>ทฤษฎี</a:t>
            </a:r>
            <a:r>
              <a:rPr lang="th-TH" sz="3200" b="1" dirty="0" err="1"/>
              <a:t>ของบูลีน</a:t>
            </a:r>
            <a:r>
              <a:rPr lang="th-TH" sz="3200" b="1" dirty="0"/>
              <a:t> (</a:t>
            </a:r>
            <a:r>
              <a:rPr lang="en-US" sz="3200" b="1" dirty="0"/>
              <a:t>Boolean Theory)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66176" y="92075"/>
            <a:ext cx="4075155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h-TH" sz="4000" b="1" dirty="0"/>
              <a:t>พื้นฐานของ</a:t>
            </a:r>
            <a:r>
              <a:rPr lang="th-TH" sz="4000" b="1" dirty="0" err="1"/>
              <a:t>พีชคณิตบูลีน</a:t>
            </a:r>
            <a:r>
              <a:rPr lang="th-TH" sz="4000" b="1" dirty="0"/>
              <a:t> </a:t>
            </a:r>
            <a:endParaRPr lang="th-TH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060848"/>
            <a:ext cx="3943350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807501" y="834613"/>
            <a:ext cx="4336444" cy="5232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b="1" dirty="0"/>
              <a:t>1.</a:t>
            </a:r>
            <a:r>
              <a:rPr lang="th-TH" b="1" dirty="0"/>
              <a:t>การลดรูปสมการโดยใช้</a:t>
            </a:r>
            <a:r>
              <a:rPr lang="th-TH" b="1" dirty="0" err="1"/>
              <a:t>พีชคณิตบูลีน</a:t>
            </a:r>
            <a:endParaRPr lang="th-T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272013-2D34-4324-AD2E-E8A22D1DA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49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857570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2197" y="1052736"/>
            <a:ext cx="4805867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h-TH" dirty="0"/>
          </a:p>
          <a:p>
            <a:r>
              <a:rPr lang="th-TH" dirty="0"/>
              <a:t> </a:t>
            </a:r>
          </a:p>
          <a:p>
            <a:r>
              <a:rPr lang="th-TH" sz="3200" b="1" dirty="0"/>
              <a:t>พื้นฐานของ</a:t>
            </a:r>
            <a:r>
              <a:rPr lang="th-TH" sz="3200" b="1" dirty="0" err="1"/>
              <a:t>พีชคณิตบูลีน</a:t>
            </a:r>
            <a:endParaRPr lang="th-TH" sz="3200" dirty="0"/>
          </a:p>
          <a:p>
            <a:r>
              <a:rPr lang="th-TH" sz="3200" dirty="0"/>
              <a:t>เนื่องจากเลขฐานสอง มีความสำคัญมากในทางวงจรลอจิกเกท กล่าวคือ สัญลักษณ์ 0 และ 1 จะใช้แสดงสภาวะสองสภาวะของวงจร หรืออุปกรณ์ดิจิตอล คอมพิวเตอร์ </a:t>
            </a:r>
          </a:p>
          <a:p>
            <a:endParaRPr lang="th-TH" sz="3200" dirty="0"/>
          </a:p>
          <a:p>
            <a:r>
              <a:rPr lang="th-TH" sz="3200" dirty="0"/>
              <a:t>โดยสภาวะ 0 และ 1 นี้ อาจจะมีลักษณะเป็น </a:t>
            </a:r>
            <a:r>
              <a:rPr lang="en-US" sz="3200" dirty="0"/>
              <a:t>ON </a:t>
            </a:r>
            <a:r>
              <a:rPr lang="th-TH" sz="3200" dirty="0"/>
              <a:t>และ </a:t>
            </a:r>
            <a:r>
              <a:rPr lang="en-US" sz="3200" dirty="0"/>
              <a:t>OFF </a:t>
            </a:r>
            <a:endParaRPr lang="th-TH" sz="3200" dirty="0"/>
          </a:p>
          <a:p>
            <a:r>
              <a:rPr lang="th-TH" sz="3200" dirty="0"/>
              <a:t>สวิทช์ปิดและสวิทช์เปิด แรงดันไฟฟ้าสูงและ ต่ำ แรงดันไฟฟ้าบวกและลบเป็นต้น </a:t>
            </a:r>
          </a:p>
        </p:txBody>
      </p:sp>
      <p:sp>
        <p:nvSpPr>
          <p:cNvPr id="3" name="Rectangle 2"/>
          <p:cNvSpPr/>
          <p:nvPr/>
        </p:nvSpPr>
        <p:spPr>
          <a:xfrm>
            <a:off x="107504" y="851446"/>
            <a:ext cx="4196249" cy="1077218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3200" b="1" dirty="0"/>
              <a:t>ทฤษฎี</a:t>
            </a:r>
            <a:r>
              <a:rPr lang="th-TH" sz="3200" b="1" dirty="0" err="1"/>
              <a:t>ของบูลีน</a:t>
            </a:r>
            <a:r>
              <a:rPr lang="th-TH" sz="3200" b="1" dirty="0"/>
              <a:t> (</a:t>
            </a:r>
            <a:r>
              <a:rPr lang="en-US" sz="3200" b="1" dirty="0"/>
              <a:t>Boolean Theory)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66176" y="92075"/>
            <a:ext cx="4075155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h-TH" sz="4000" b="1" dirty="0"/>
              <a:t>พื้นฐานของ</a:t>
            </a:r>
            <a:r>
              <a:rPr lang="th-TH" sz="4000" b="1" dirty="0" err="1"/>
              <a:t>พีชคณิตบูลีน</a:t>
            </a:r>
            <a:r>
              <a:rPr lang="th-TH" sz="4000" b="1" dirty="0"/>
              <a:t> </a:t>
            </a:r>
            <a:endParaRPr lang="th-TH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016" y="1916832"/>
            <a:ext cx="3943350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4807501" y="834613"/>
            <a:ext cx="4336444" cy="5232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b="1" dirty="0"/>
              <a:t>1.</a:t>
            </a:r>
            <a:r>
              <a:rPr lang="th-TH" b="1" dirty="0"/>
              <a:t>การลดรูปสมการโดยใช้</a:t>
            </a:r>
            <a:r>
              <a:rPr lang="th-TH" b="1" dirty="0" err="1"/>
              <a:t>พีชคณิตบูลีน</a:t>
            </a:r>
            <a:endParaRPr lang="th-TH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5FBE8A-4BE4-4A4F-8F76-F05CA4B3C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50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726468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1916832"/>
            <a:ext cx="820891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หลักเกณฑ์ที่สำคัญของ</a:t>
            </a:r>
            <a:r>
              <a:rPr lang="th-TH" dirty="0" err="1"/>
              <a:t>ทฤษฎีบูลีน</a:t>
            </a:r>
            <a:r>
              <a:rPr lang="th-TH" dirty="0"/>
              <a:t> จะถูกนำมาเขียนเป็นรูปสมการของตัวแปรแทน วงจรลอจิก เราสามารถเปลี่ยนรูป</a:t>
            </a:r>
            <a:r>
              <a:rPr lang="th-TH" dirty="0" err="1"/>
              <a:t>สมการบูลีน</a:t>
            </a:r>
            <a:r>
              <a:rPr lang="th-TH" dirty="0"/>
              <a:t>ให้มีรูปใหม่ที่มีจำนวนเทอม และตัวแปรน้อยลงได้ </a:t>
            </a:r>
          </a:p>
          <a:p>
            <a:endParaRPr lang="th-TH" dirty="0"/>
          </a:p>
          <a:p>
            <a:r>
              <a:rPr lang="th-TH" dirty="0"/>
              <a:t>ในทำนองเดียวกัน สามารถเปลี่ยนแปลงวงจรลอจิกที่มีจำนวนเกทหลายตัว มีความซับซ้อนมากให้มีขนาดน้อยลง ขณะที่ฟังก์ชั่นการทำงานเหมือนเดิม </a:t>
            </a:r>
          </a:p>
          <a:p>
            <a:endParaRPr lang="th-TH" dirty="0"/>
          </a:p>
          <a:p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342901" y="1052736"/>
            <a:ext cx="5597252" cy="584775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3200" b="1" dirty="0"/>
              <a:t>ทฤษฎี</a:t>
            </a:r>
            <a:r>
              <a:rPr lang="th-TH" sz="3200" b="1" dirty="0" err="1"/>
              <a:t>ของบูลีน</a:t>
            </a:r>
            <a:r>
              <a:rPr lang="th-TH" sz="3200" b="1" dirty="0"/>
              <a:t> (</a:t>
            </a:r>
            <a:r>
              <a:rPr lang="en-US" sz="3200" b="1" dirty="0"/>
              <a:t>Boolean Theory)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731" y="0"/>
            <a:ext cx="4075155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h-TH" sz="4000" b="1" dirty="0"/>
              <a:t>พื้นฐานของ</a:t>
            </a:r>
            <a:r>
              <a:rPr lang="th-TH" sz="4000" b="1" dirty="0" err="1"/>
              <a:t>พีชคณิตบูลีน</a:t>
            </a:r>
            <a:r>
              <a:rPr lang="th-TH" sz="4000" b="1" dirty="0"/>
              <a:t> </a:t>
            </a:r>
            <a:endParaRPr lang="th-TH" sz="40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789" y="4869160"/>
            <a:ext cx="3619500" cy="156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88" y="4608537"/>
            <a:ext cx="3076575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340012" y="257279"/>
            <a:ext cx="4336444" cy="5232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b="1" dirty="0"/>
              <a:t>1.</a:t>
            </a:r>
            <a:r>
              <a:rPr lang="th-TH" b="1" dirty="0"/>
              <a:t>การลดรูปสมการโดยใช้</a:t>
            </a:r>
            <a:r>
              <a:rPr lang="th-TH" b="1" dirty="0" err="1"/>
              <a:t>พีชคณิตบูลีน</a:t>
            </a:r>
            <a:endParaRPr lang="th-TH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462426-989C-4352-98A8-D385B859F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51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025394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1916832"/>
            <a:ext cx="820891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/>
              <a:t>ทฤษฎี</a:t>
            </a:r>
            <a:r>
              <a:rPr lang="th-TH" sz="3200" dirty="0" err="1"/>
              <a:t>ของบูลีน</a:t>
            </a:r>
            <a:r>
              <a:rPr lang="th-TH" sz="3200" dirty="0"/>
              <a:t>ซึ่งมีกฎต่าง ๆ จึงมีประโยชน์และนำไปใช้งานในการเขียนสมการแทนวงจรลอจิกได้ และสามารถเขียนวงจรลอจิกจาก</a:t>
            </a:r>
            <a:r>
              <a:rPr lang="th-TH" sz="3200" dirty="0" err="1"/>
              <a:t>สมการบูลีน</a:t>
            </a:r>
            <a:r>
              <a:rPr lang="th-TH" sz="3200" dirty="0"/>
              <a:t>ได้ </a:t>
            </a:r>
          </a:p>
          <a:p>
            <a:endParaRPr lang="th-TH" sz="3200" dirty="0"/>
          </a:p>
          <a:p>
            <a:r>
              <a:rPr lang="th-TH" sz="3200" dirty="0"/>
              <a:t>อีกทั้งสามารถลดรูปวงจร ลอจิกที่มีจำนวนเกทมาก ๆ ซับซ้อนให้มีขนาดเล็กลงได้ เพื่อความประหยัดในการออกแบบ ลดเวลาหน่วงในการทำงานของวงจรลอจิก </a:t>
            </a:r>
          </a:p>
          <a:p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342901" y="1052736"/>
            <a:ext cx="5597252" cy="584775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3200" b="1" dirty="0"/>
              <a:t>ทฤษฎี</a:t>
            </a:r>
            <a:r>
              <a:rPr lang="th-TH" sz="3200" b="1" dirty="0" err="1"/>
              <a:t>ของบูลีน</a:t>
            </a:r>
            <a:r>
              <a:rPr lang="th-TH" sz="3200" b="1" dirty="0"/>
              <a:t> (</a:t>
            </a:r>
            <a:r>
              <a:rPr lang="en-US" sz="3200" b="1" dirty="0"/>
              <a:t>Boolean Theory)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4075155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h-TH" sz="4000" b="1" dirty="0"/>
              <a:t>พื้นฐานของ</a:t>
            </a:r>
            <a:r>
              <a:rPr lang="th-TH" sz="4000" b="1" dirty="0" err="1"/>
              <a:t>พีชคณิตบูลีน</a:t>
            </a:r>
            <a:r>
              <a:rPr lang="th-TH" sz="4000" b="1" dirty="0"/>
              <a:t> </a:t>
            </a:r>
            <a:endParaRPr lang="th-TH" sz="4000" dirty="0"/>
          </a:p>
        </p:txBody>
      </p:sp>
      <p:sp>
        <p:nvSpPr>
          <p:cNvPr id="6" name="Rectangle 5"/>
          <p:cNvSpPr/>
          <p:nvPr/>
        </p:nvSpPr>
        <p:spPr>
          <a:xfrm>
            <a:off x="4572000" y="292566"/>
            <a:ext cx="4336444" cy="5232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b="1" dirty="0"/>
              <a:t>1.</a:t>
            </a:r>
            <a:r>
              <a:rPr lang="th-TH" b="1" dirty="0"/>
              <a:t>การลดรูปสมการโดยใช้</a:t>
            </a:r>
            <a:r>
              <a:rPr lang="th-TH" b="1" dirty="0" err="1"/>
              <a:t>พีชคณิตบูลีน</a:t>
            </a:r>
            <a:endParaRPr lang="th-TH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AB19EE-DF6F-48D5-BDBF-641B5C557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52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262756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43634"/>
            <a:ext cx="8820472" cy="76944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sz="4400" b="1" dirty="0" err="1"/>
              <a:t>พีชคณิตบูลีน</a:t>
            </a:r>
            <a:r>
              <a:rPr lang="th-TH" sz="4400" b="1" dirty="0"/>
              <a:t>และการลดรูปวงจรลอจิก </a:t>
            </a:r>
          </a:p>
        </p:txBody>
      </p:sp>
      <p:sp>
        <p:nvSpPr>
          <p:cNvPr id="5" name="Rectangle 4"/>
          <p:cNvSpPr/>
          <p:nvPr/>
        </p:nvSpPr>
        <p:spPr>
          <a:xfrm>
            <a:off x="737828" y="1439778"/>
            <a:ext cx="7344816" cy="224676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กฎของ </a:t>
            </a:r>
            <a:r>
              <a:rPr lang="en-US" b="1" dirty="0"/>
              <a:t>OR </a:t>
            </a:r>
            <a:r>
              <a:rPr lang="th-TH" dirty="0"/>
              <a:t>ซึ่งมี 4 ข้อดังนี้ </a:t>
            </a:r>
          </a:p>
          <a:p>
            <a:r>
              <a:rPr lang="th-TH" dirty="0"/>
              <a:t>กฎข้อที่ 1 </a:t>
            </a:r>
            <a:r>
              <a:rPr lang="en-US" dirty="0"/>
              <a:t>A + 0 = A </a:t>
            </a:r>
          </a:p>
          <a:p>
            <a:r>
              <a:rPr lang="th-TH" dirty="0"/>
              <a:t>กฎข้อที่ 2 </a:t>
            </a:r>
            <a:r>
              <a:rPr lang="en-US" dirty="0"/>
              <a:t>A + 1 = 1 </a:t>
            </a:r>
          </a:p>
          <a:p>
            <a:r>
              <a:rPr lang="th-TH" dirty="0"/>
              <a:t>กฎข้อที่ 3 </a:t>
            </a:r>
            <a:r>
              <a:rPr lang="en-US" dirty="0"/>
              <a:t>A + A = A </a:t>
            </a:r>
          </a:p>
          <a:p>
            <a:r>
              <a:rPr lang="th-TH" dirty="0"/>
              <a:t>กฎข้อที่ 4 </a:t>
            </a:r>
            <a:r>
              <a:rPr lang="en-US" dirty="0"/>
              <a:t>A + A = 1 </a:t>
            </a:r>
          </a:p>
        </p:txBody>
      </p:sp>
      <p:sp>
        <p:nvSpPr>
          <p:cNvPr id="7" name="Rectangle 6"/>
          <p:cNvSpPr/>
          <p:nvPr/>
        </p:nvSpPr>
        <p:spPr>
          <a:xfrm>
            <a:off x="125760" y="962725"/>
            <a:ext cx="85689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 err="1"/>
              <a:t>พีชคณิตบูลีน</a:t>
            </a:r>
            <a:r>
              <a:rPr lang="th-TH" dirty="0"/>
              <a:t> คือ ระบบของคณิตศาสตร์ทางลอจิก ซึ่งประกอบด้วยกฎพื้นฐานต่าง ๆ ดังนี้ 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2375756" y="3212976"/>
            <a:ext cx="1800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54" y="3789040"/>
            <a:ext cx="6013163" cy="2886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106760" y="4581128"/>
            <a:ext cx="1093569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/>
              <a:t>กฎข้อที่</a:t>
            </a:r>
            <a:r>
              <a:rPr lang="th-TH" sz="2000" dirty="0"/>
              <a:t> </a:t>
            </a:r>
            <a:r>
              <a:rPr lang="en-US" sz="2000" dirty="0"/>
              <a:t>1</a:t>
            </a:r>
            <a:endParaRPr lang="th-TH" dirty="0"/>
          </a:p>
        </p:txBody>
      </p:sp>
      <p:sp>
        <p:nvSpPr>
          <p:cNvPr id="10" name="Rectangle 9"/>
          <p:cNvSpPr/>
          <p:nvPr/>
        </p:nvSpPr>
        <p:spPr>
          <a:xfrm>
            <a:off x="106760" y="5589240"/>
            <a:ext cx="1140056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/>
              <a:t>กฎข้อที่</a:t>
            </a:r>
            <a:r>
              <a:rPr lang="th-TH" sz="2000" dirty="0"/>
              <a:t> </a:t>
            </a:r>
            <a:r>
              <a:rPr lang="en-US" sz="2000" dirty="0"/>
              <a:t>2</a:t>
            </a:r>
            <a:r>
              <a:rPr lang="th-TH" sz="2000" dirty="0"/>
              <a:t> </a:t>
            </a:r>
            <a:endParaRPr lang="th-TH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311" y="4437112"/>
            <a:ext cx="1476375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D786F5-7437-4970-9352-7763B37FD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53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025394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56" y="2403698"/>
            <a:ext cx="6581775" cy="325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791072" y="1323578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dirty="0"/>
              <a:t>กฎข้อที่ 3 </a:t>
            </a:r>
            <a:r>
              <a:rPr lang="en-US" dirty="0"/>
              <a:t>A + A = A </a:t>
            </a:r>
          </a:p>
          <a:p>
            <a:r>
              <a:rPr lang="th-TH" dirty="0"/>
              <a:t>กฎข้อที่ 4 </a:t>
            </a:r>
            <a:r>
              <a:rPr lang="en-US" dirty="0"/>
              <a:t>A + A = 1 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2447256" y="1827634"/>
            <a:ext cx="1800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51520" y="188640"/>
            <a:ext cx="8820472" cy="76944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sz="4400" b="1" dirty="0" err="1"/>
              <a:t>พีชคณิตบูลีน</a:t>
            </a:r>
            <a:r>
              <a:rPr lang="th-TH" sz="4400" b="1" dirty="0"/>
              <a:t>และการลดรูปวงจรลอจิก 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3284984"/>
            <a:ext cx="1140056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/>
              <a:t>กฎข้อที่</a:t>
            </a:r>
            <a:r>
              <a:rPr lang="th-TH" sz="2000" dirty="0"/>
              <a:t> </a:t>
            </a:r>
            <a:r>
              <a:rPr lang="en-US" sz="2000" dirty="0"/>
              <a:t>3</a:t>
            </a:r>
            <a:r>
              <a:rPr lang="th-TH" sz="2000" dirty="0"/>
              <a:t> </a:t>
            </a:r>
            <a:endParaRPr lang="th-TH" dirty="0"/>
          </a:p>
        </p:txBody>
      </p:sp>
      <p:sp>
        <p:nvSpPr>
          <p:cNvPr id="9" name="Rectangle 8"/>
          <p:cNvSpPr/>
          <p:nvPr/>
        </p:nvSpPr>
        <p:spPr>
          <a:xfrm>
            <a:off x="119576" y="4581128"/>
            <a:ext cx="1140056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/>
              <a:t>กฎข้อที่</a:t>
            </a:r>
            <a:r>
              <a:rPr lang="th-TH" sz="2000" dirty="0"/>
              <a:t> </a:t>
            </a:r>
            <a:r>
              <a:rPr lang="en-US" sz="2000" dirty="0"/>
              <a:t>4</a:t>
            </a:r>
            <a:r>
              <a:rPr lang="th-TH" sz="2000" dirty="0"/>
              <a:t> </a:t>
            </a:r>
            <a:endParaRPr lang="th-TH" dirty="0"/>
          </a:p>
        </p:txBody>
      </p:sp>
      <p:sp>
        <p:nvSpPr>
          <p:cNvPr id="10" name="Rectangle 9"/>
          <p:cNvSpPr/>
          <p:nvPr/>
        </p:nvSpPr>
        <p:spPr>
          <a:xfrm>
            <a:off x="4572000" y="1177588"/>
            <a:ext cx="4336444" cy="5232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b="1" dirty="0"/>
              <a:t>1.</a:t>
            </a:r>
            <a:r>
              <a:rPr lang="th-TH" b="1" dirty="0"/>
              <a:t>การลดรูปสมการโดยใช้</a:t>
            </a:r>
            <a:r>
              <a:rPr lang="th-TH" b="1" dirty="0" err="1"/>
              <a:t>พีชคณิตบูลีน</a:t>
            </a:r>
            <a:endParaRPr lang="th-TH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36EEAF-B10F-4C0E-98CE-438A9E563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54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445932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704" y="143634"/>
            <a:ext cx="8820472" cy="76944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sz="4400" b="1" dirty="0" err="1"/>
              <a:t>พีชคณิตบูลีน</a:t>
            </a:r>
            <a:r>
              <a:rPr lang="th-TH" sz="4400" b="1" dirty="0"/>
              <a:t>และการลดรูปวงจรลอจิก </a:t>
            </a:r>
          </a:p>
        </p:txBody>
      </p:sp>
      <p:sp>
        <p:nvSpPr>
          <p:cNvPr id="7" name="Rectangle 6"/>
          <p:cNvSpPr/>
          <p:nvPr/>
        </p:nvSpPr>
        <p:spPr>
          <a:xfrm>
            <a:off x="125760" y="962725"/>
            <a:ext cx="85689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 err="1"/>
              <a:t>พีชคณิตบูลีน</a:t>
            </a:r>
            <a:r>
              <a:rPr lang="th-TH" dirty="0"/>
              <a:t> คือ ระบบของคณิตศาสตร์ทางลอจิก ซึ่งประกอบด้วยกฎพื้นฐานต่าง ๆ ดังนี้ </a:t>
            </a:r>
          </a:p>
        </p:txBody>
      </p:sp>
      <p:sp>
        <p:nvSpPr>
          <p:cNvPr id="3" name="Rectangle 2"/>
          <p:cNvSpPr/>
          <p:nvPr/>
        </p:nvSpPr>
        <p:spPr>
          <a:xfrm>
            <a:off x="893128" y="1439779"/>
            <a:ext cx="4572000" cy="224676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th-TH" b="1" dirty="0"/>
              <a:t>กฎของ </a:t>
            </a:r>
            <a:r>
              <a:rPr lang="en-US" b="1" dirty="0"/>
              <a:t>AND </a:t>
            </a:r>
            <a:r>
              <a:rPr lang="th-TH" dirty="0"/>
              <a:t>มี 4 ข้อดังนี้ คือ </a:t>
            </a:r>
          </a:p>
          <a:p>
            <a:r>
              <a:rPr lang="th-TH" dirty="0"/>
              <a:t>กฎข้อที่ 5 </a:t>
            </a:r>
            <a:r>
              <a:rPr lang="en-US" dirty="0"/>
              <a:t>A.0 = 0 </a:t>
            </a:r>
          </a:p>
          <a:p>
            <a:r>
              <a:rPr lang="th-TH" dirty="0"/>
              <a:t>กฎข้อที่ 6 </a:t>
            </a:r>
            <a:r>
              <a:rPr lang="en-US" dirty="0"/>
              <a:t>A.1 = A </a:t>
            </a:r>
          </a:p>
          <a:p>
            <a:r>
              <a:rPr lang="th-TH" dirty="0"/>
              <a:t>กฎข้อที่ 7 </a:t>
            </a:r>
            <a:r>
              <a:rPr lang="en-US" dirty="0"/>
              <a:t>A.A = A </a:t>
            </a:r>
          </a:p>
          <a:p>
            <a:r>
              <a:rPr lang="th-TH" dirty="0"/>
              <a:t>กฎข้อที่ 8 </a:t>
            </a:r>
            <a:r>
              <a:rPr lang="en-US" dirty="0"/>
              <a:t>A.A = 0 </a:t>
            </a:r>
            <a:endParaRPr lang="th-TH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267744" y="3212976"/>
            <a:ext cx="1800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692620"/>
            <a:ext cx="6017408" cy="3042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3542" y="4437112"/>
            <a:ext cx="1180131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/>
              <a:t>กฎข้อที่ 5 </a:t>
            </a:r>
          </a:p>
        </p:txBody>
      </p:sp>
      <p:sp>
        <p:nvSpPr>
          <p:cNvPr id="9" name="Rectangle 8"/>
          <p:cNvSpPr/>
          <p:nvPr/>
        </p:nvSpPr>
        <p:spPr>
          <a:xfrm>
            <a:off x="573230" y="5589240"/>
            <a:ext cx="1140056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/>
              <a:t>กฎข้อที่</a:t>
            </a:r>
            <a:r>
              <a:rPr lang="th-TH" sz="2000" dirty="0"/>
              <a:t> </a:t>
            </a:r>
            <a:r>
              <a:rPr lang="en-US" sz="2000" dirty="0"/>
              <a:t>6</a:t>
            </a:r>
            <a:r>
              <a:rPr lang="th-TH" sz="2000" dirty="0"/>
              <a:t> </a:t>
            </a:r>
            <a:endParaRPr lang="th-TH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160" y="4131260"/>
            <a:ext cx="1524000" cy="19812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F8B6B8-170B-4814-B31E-403A2D737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55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011082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704" y="143634"/>
            <a:ext cx="8820472" cy="76944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sz="4400" b="1" dirty="0" err="1"/>
              <a:t>พีชคณิตบูลีน</a:t>
            </a:r>
            <a:r>
              <a:rPr lang="th-TH" sz="4400" b="1" dirty="0"/>
              <a:t>และการลดรูปวงจรลอจิก </a:t>
            </a:r>
          </a:p>
        </p:txBody>
      </p:sp>
      <p:sp>
        <p:nvSpPr>
          <p:cNvPr id="7" name="Rectangle 6"/>
          <p:cNvSpPr/>
          <p:nvPr/>
        </p:nvSpPr>
        <p:spPr>
          <a:xfrm>
            <a:off x="125760" y="962725"/>
            <a:ext cx="85689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 err="1"/>
              <a:t>พีชคณิตบูลีน</a:t>
            </a:r>
            <a:r>
              <a:rPr lang="th-TH" dirty="0"/>
              <a:t> คือ ระบบของคณิตศาสตร์ทางลอจิก ซึ่งประกอบด้วยกฎพื้นฐานต่าง ๆ ดังนี้ </a:t>
            </a:r>
          </a:p>
        </p:txBody>
      </p:sp>
      <p:sp>
        <p:nvSpPr>
          <p:cNvPr id="3" name="Rectangle 2"/>
          <p:cNvSpPr/>
          <p:nvPr/>
        </p:nvSpPr>
        <p:spPr>
          <a:xfrm>
            <a:off x="893128" y="1439779"/>
            <a:ext cx="4572000" cy="13849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th-TH" b="1" dirty="0"/>
              <a:t>กฎของ </a:t>
            </a:r>
            <a:r>
              <a:rPr lang="en-US" b="1" dirty="0"/>
              <a:t>AND </a:t>
            </a:r>
            <a:r>
              <a:rPr lang="th-TH" dirty="0"/>
              <a:t>มี 4 ข้อดังนี้ คือ </a:t>
            </a:r>
            <a:endParaRPr lang="en-US" dirty="0"/>
          </a:p>
          <a:p>
            <a:r>
              <a:rPr lang="th-TH" dirty="0"/>
              <a:t>กฎข้อที่ 7 </a:t>
            </a:r>
            <a:r>
              <a:rPr lang="en-US" dirty="0"/>
              <a:t>A.A = A </a:t>
            </a:r>
          </a:p>
          <a:p>
            <a:r>
              <a:rPr lang="th-TH" dirty="0"/>
              <a:t>กฎข้อที่ 8 </a:t>
            </a:r>
            <a:r>
              <a:rPr lang="en-US" dirty="0"/>
              <a:t>A.A = 0 </a:t>
            </a:r>
            <a:endParaRPr lang="th-TH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217578" y="2348880"/>
            <a:ext cx="1800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904" y="2996952"/>
            <a:ext cx="6524625" cy="326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323100" y="3933056"/>
            <a:ext cx="1140056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/>
              <a:t>กฎข้อที่</a:t>
            </a:r>
            <a:r>
              <a:rPr lang="th-TH" sz="2000" dirty="0"/>
              <a:t> </a:t>
            </a:r>
            <a:r>
              <a:rPr lang="en-US" sz="2000" dirty="0"/>
              <a:t>7</a:t>
            </a:r>
            <a:r>
              <a:rPr lang="th-TH" sz="2000" dirty="0"/>
              <a:t> </a:t>
            </a:r>
            <a:endParaRPr lang="th-TH" dirty="0"/>
          </a:p>
        </p:txBody>
      </p:sp>
      <p:sp>
        <p:nvSpPr>
          <p:cNvPr id="10" name="Rectangle 9"/>
          <p:cNvSpPr/>
          <p:nvPr/>
        </p:nvSpPr>
        <p:spPr>
          <a:xfrm>
            <a:off x="323100" y="5210036"/>
            <a:ext cx="1140056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/>
              <a:t>กฎข้อที่</a:t>
            </a:r>
            <a:r>
              <a:rPr lang="th-TH" sz="2000" dirty="0"/>
              <a:t> </a:t>
            </a:r>
            <a:r>
              <a:rPr lang="en-US" sz="2000" dirty="0"/>
              <a:t>8</a:t>
            </a:r>
            <a:r>
              <a:rPr lang="th-TH" sz="2000" dirty="0"/>
              <a:t> </a:t>
            </a:r>
            <a:endParaRPr lang="th-T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5C173F-DBF0-4855-8F63-DF4497140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56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344471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1484784"/>
            <a:ext cx="3629025" cy="31718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3" name="Rectangle 2"/>
          <p:cNvSpPr/>
          <p:nvPr/>
        </p:nvSpPr>
        <p:spPr>
          <a:xfrm>
            <a:off x="103704" y="143634"/>
            <a:ext cx="8820472" cy="76944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sz="4400" b="1" dirty="0" err="1"/>
              <a:t>พีชคณิตบูลีน</a:t>
            </a:r>
            <a:r>
              <a:rPr lang="th-TH" sz="4400" b="1" dirty="0"/>
              <a:t>และการลดรูปวงจรลอจิก 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0" y="1321604"/>
            <a:ext cx="4336444" cy="5232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b="1" dirty="0"/>
              <a:t>1.</a:t>
            </a:r>
            <a:r>
              <a:rPr lang="th-TH" b="1" dirty="0"/>
              <a:t>การลดรูปสมการโดยใช้</a:t>
            </a:r>
            <a:r>
              <a:rPr lang="th-TH" b="1" dirty="0" err="1"/>
              <a:t>พีชคณิตบูลีน</a:t>
            </a:r>
            <a:endParaRPr lang="th-TH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E24116-C46F-4BF8-8485-E0FB70F32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57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415091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704" y="143634"/>
            <a:ext cx="8820472" cy="76944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400" b="1" dirty="0" err="1"/>
              <a:t>พีชคณิตบูลีน</a:t>
            </a:r>
            <a:r>
              <a:rPr lang="th-TH" sz="4400" b="1" dirty="0"/>
              <a:t>และการลดรูปวงจรลอจิก </a:t>
            </a:r>
          </a:p>
        </p:txBody>
      </p:sp>
      <p:sp>
        <p:nvSpPr>
          <p:cNvPr id="3" name="Rectangle 2"/>
          <p:cNvSpPr/>
          <p:nvPr/>
        </p:nvSpPr>
        <p:spPr>
          <a:xfrm>
            <a:off x="103704" y="1052736"/>
            <a:ext cx="66381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dirty="0"/>
              <a:t>กฎของการสลับที่ </a:t>
            </a:r>
            <a:r>
              <a:rPr lang="th-TH" b="1" dirty="0"/>
              <a:t>(</a:t>
            </a:r>
            <a:r>
              <a:rPr lang="en-US" b="1" dirty="0"/>
              <a:t>Commutative Laws)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3704" y="1628800"/>
            <a:ext cx="88204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กฎนี้เป็นกฎการสลับที่ของ </a:t>
            </a:r>
            <a:r>
              <a:rPr lang="en-US" dirty="0"/>
              <a:t>AND GATE </a:t>
            </a:r>
            <a:r>
              <a:rPr lang="th-TH" dirty="0"/>
              <a:t>และ </a:t>
            </a:r>
            <a:r>
              <a:rPr lang="en-US" dirty="0"/>
              <a:t>OR GATE </a:t>
            </a:r>
            <a:r>
              <a:rPr lang="th-TH" dirty="0"/>
              <a:t>ซึ่งมีดังนี้คือ </a:t>
            </a:r>
          </a:p>
          <a:p>
            <a:r>
              <a:rPr lang="th-TH" dirty="0"/>
              <a:t> </a:t>
            </a:r>
            <a:r>
              <a:rPr lang="en-US" dirty="0"/>
              <a:t>A + B = B + A </a:t>
            </a:r>
          </a:p>
          <a:p>
            <a:r>
              <a:rPr lang="th-TH" dirty="0"/>
              <a:t> </a:t>
            </a:r>
            <a:r>
              <a:rPr lang="en-US" dirty="0"/>
              <a:t>A . B = B . A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140968"/>
            <a:ext cx="8010525" cy="33909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38938"/>
            <a:ext cx="1857375" cy="9048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D91DAF-31A1-4AD8-99EF-2F50EF357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3137254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704" y="143634"/>
            <a:ext cx="8820472" cy="76944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400" b="1" dirty="0" err="1"/>
              <a:t>พีชคณิตบูลีน</a:t>
            </a:r>
            <a:r>
              <a:rPr lang="th-TH" sz="4400" b="1" dirty="0"/>
              <a:t>และการลดรูปวงจรลอจิก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22" y="2388255"/>
            <a:ext cx="787717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2503" y="1645246"/>
            <a:ext cx="19928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 </a:t>
            </a:r>
            <a:r>
              <a:rPr lang="en-US" dirty="0"/>
              <a:t>A . B = B . A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22" y="2996952"/>
            <a:ext cx="7886700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3704" y="937360"/>
            <a:ext cx="66381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dirty="0"/>
              <a:t>กฎของการสลับที่ </a:t>
            </a:r>
            <a:r>
              <a:rPr lang="th-TH" b="1" dirty="0"/>
              <a:t>(</a:t>
            </a:r>
            <a:r>
              <a:rPr lang="en-US" b="1" dirty="0"/>
              <a:t>Commutative Laws) 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02460F-DC6F-40C8-B8B1-0BF01D570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59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313725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704" y="143634"/>
            <a:ext cx="8820472" cy="76944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400" b="1" dirty="0" err="1"/>
              <a:t>พีชคณิตบูลีน</a:t>
            </a:r>
            <a:r>
              <a:rPr lang="th-TH" sz="4400" b="1" dirty="0"/>
              <a:t>และการลดรูปวงจรลอจิก </a:t>
            </a:r>
          </a:p>
        </p:txBody>
      </p:sp>
      <p:sp>
        <p:nvSpPr>
          <p:cNvPr id="3" name="Rectangle 2"/>
          <p:cNvSpPr/>
          <p:nvPr/>
        </p:nvSpPr>
        <p:spPr>
          <a:xfrm>
            <a:off x="103704" y="96483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b="1" dirty="0"/>
              <a:t>กฎการจัดกลุ่ม (</a:t>
            </a:r>
            <a:r>
              <a:rPr lang="en-US" b="1" dirty="0"/>
              <a:t>Associative Laws)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1520" y="1412776"/>
            <a:ext cx="79928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กฎการจัดกลุ่มเป็นกฎที่ใช้ในการจัดกลุ่มของตัวแปรใหม่ ซึ่งมีกฎต่าง ๆ ดังนี้คือ </a:t>
            </a:r>
          </a:p>
          <a:p>
            <a:r>
              <a:rPr lang="en-US" dirty="0"/>
              <a:t>1.</a:t>
            </a:r>
            <a:r>
              <a:rPr lang="th-TH" dirty="0"/>
              <a:t> </a:t>
            </a:r>
            <a:r>
              <a:rPr lang="en-US" dirty="0"/>
              <a:t>   (A + B) + C = A + (B + C) </a:t>
            </a:r>
          </a:p>
          <a:p>
            <a:r>
              <a:rPr lang="en-US" dirty="0"/>
              <a:t> 2.   A . (B . C) = (A . B) . C</a:t>
            </a:r>
          </a:p>
          <a:p>
            <a:r>
              <a:rPr lang="en-US" dirty="0"/>
              <a:t>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76" y="3284984"/>
            <a:ext cx="8115300" cy="33051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AA6AFD-D899-4711-8F7C-5DCBB81A7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60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609326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704" y="143634"/>
            <a:ext cx="8820472" cy="76944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400" b="1" dirty="0" err="1"/>
              <a:t>พีชคณิตบูลีน</a:t>
            </a:r>
            <a:r>
              <a:rPr lang="th-TH" sz="4400" b="1" dirty="0"/>
              <a:t>และการลดรูปวงจรลอจิก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88840"/>
            <a:ext cx="7924800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07382"/>
            <a:ext cx="7915275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4600" y="1268760"/>
            <a:ext cx="38395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2.   </a:t>
            </a:r>
            <a:r>
              <a:rPr lang="th-TH" dirty="0"/>
              <a:t> </a:t>
            </a:r>
            <a:r>
              <a:rPr lang="en-US" dirty="0"/>
              <a:t>A . (B . C) = (A . B) . C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29A271-F297-4472-80F7-CDDAC57AE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61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6093267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704" y="143634"/>
            <a:ext cx="8820472" cy="76944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400" b="1" dirty="0" err="1"/>
              <a:t>พีชคณิตบูลีน</a:t>
            </a:r>
            <a:r>
              <a:rPr lang="th-TH" sz="4400" b="1" dirty="0"/>
              <a:t>และการลดรูปวงจรลอจิก </a:t>
            </a:r>
          </a:p>
        </p:txBody>
      </p:sp>
      <p:sp>
        <p:nvSpPr>
          <p:cNvPr id="3" name="Rectangle 2"/>
          <p:cNvSpPr/>
          <p:nvPr/>
        </p:nvSpPr>
        <p:spPr>
          <a:xfrm>
            <a:off x="114400" y="925299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b="1" dirty="0"/>
              <a:t>กฎการกระจาย (</a:t>
            </a:r>
            <a:r>
              <a:rPr lang="en-US" b="1" dirty="0"/>
              <a:t>Distributive Laws) 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96037"/>
            <a:ext cx="4102876" cy="142099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cxnSp>
        <p:nvCxnSpPr>
          <p:cNvPr id="7" name="Straight Connector 6"/>
          <p:cNvCxnSpPr/>
          <p:nvPr/>
        </p:nvCxnSpPr>
        <p:spPr>
          <a:xfrm flipV="1">
            <a:off x="395536" y="2780928"/>
            <a:ext cx="4102876" cy="7200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13496" y="3284984"/>
            <a:ext cx="4084916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7"/>
            <a:ext cx="2139533" cy="49559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cxnSp>
        <p:nvCxnSpPr>
          <p:cNvPr id="13" name="Straight Connector 12"/>
          <p:cNvCxnSpPr/>
          <p:nvPr/>
        </p:nvCxnSpPr>
        <p:spPr>
          <a:xfrm>
            <a:off x="2771800" y="3356992"/>
            <a:ext cx="14401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293096"/>
            <a:ext cx="3505200" cy="200025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4" name="TextBox 3"/>
          <p:cNvSpPr txBox="1"/>
          <p:nvPr/>
        </p:nvSpPr>
        <p:spPr>
          <a:xfrm>
            <a:off x="2771800" y="4293096"/>
            <a:ext cx="587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หรือ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227584"/>
            <a:ext cx="348615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BDEBF5-74F9-4B4C-90F7-CD37CA486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62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609326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704" y="143634"/>
            <a:ext cx="8820472" cy="76944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400" b="1" dirty="0" err="1"/>
              <a:t>พีชคณิตบูลีน</a:t>
            </a:r>
            <a:r>
              <a:rPr lang="th-TH" sz="4400" b="1" dirty="0"/>
              <a:t>และการลดรูปวงจรลอจิก </a:t>
            </a:r>
          </a:p>
        </p:txBody>
      </p:sp>
      <p:sp>
        <p:nvSpPr>
          <p:cNvPr id="3" name="Rectangle 2"/>
          <p:cNvSpPr/>
          <p:nvPr/>
        </p:nvSpPr>
        <p:spPr>
          <a:xfrm>
            <a:off x="114400" y="925299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b="1" dirty="0"/>
              <a:t>กฎการกระจาย (</a:t>
            </a:r>
            <a:r>
              <a:rPr lang="en-US" b="1" dirty="0"/>
              <a:t>Distributive Laws) 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7"/>
            <a:ext cx="2139533" cy="49559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52936"/>
            <a:ext cx="7505538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76E1CB-AEB2-4CBB-861D-3EA7BA90A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63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9306204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704" y="143634"/>
            <a:ext cx="8820472" cy="76944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400" b="1" dirty="0" err="1"/>
              <a:t>พีชคณิตบูลีน</a:t>
            </a:r>
            <a:r>
              <a:rPr lang="th-TH" sz="4400" b="1" dirty="0"/>
              <a:t>และการลดรูปวงจรลอจิก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15" y="1914108"/>
            <a:ext cx="7410450" cy="491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6752" y="913075"/>
            <a:ext cx="87874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A (B + C) = (AB) + (AC) </a:t>
            </a:r>
            <a:r>
              <a:rPr lang="th-TH" dirty="0"/>
              <a:t>สามารถพิสูจน์ได้จากตารางความจริง</a:t>
            </a:r>
          </a:p>
          <a:p>
            <a:r>
              <a:rPr lang="th-TH" dirty="0"/>
              <a:t>โดยใช้คุณสมบัติการทำงานของ</a:t>
            </a:r>
            <a:r>
              <a:rPr lang="th-TH" dirty="0" err="1"/>
              <a:t>แอนด์</a:t>
            </a:r>
            <a:r>
              <a:rPr lang="th-TH" dirty="0"/>
              <a:t>เกตและ</a:t>
            </a:r>
            <a:r>
              <a:rPr lang="th-TH" dirty="0" err="1"/>
              <a:t>ออร์</a:t>
            </a:r>
            <a:r>
              <a:rPr lang="th-TH" dirty="0"/>
              <a:t>เกตจะได้ดังนี้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6436DC-A5F2-4277-9DD9-1CCF68FAF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64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345014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704" y="143634"/>
            <a:ext cx="8820472" cy="76944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400" b="1" dirty="0" err="1"/>
              <a:t>พีชคณิตบูลีน</a:t>
            </a:r>
            <a:r>
              <a:rPr lang="th-TH" sz="4400" b="1" dirty="0"/>
              <a:t>และการลดรูปวงจรลอจิก </a:t>
            </a:r>
          </a:p>
        </p:txBody>
      </p:sp>
      <p:sp>
        <p:nvSpPr>
          <p:cNvPr id="4" name="Rectangle 3"/>
          <p:cNvSpPr/>
          <p:nvPr/>
        </p:nvSpPr>
        <p:spPr>
          <a:xfrm>
            <a:off x="136752" y="913075"/>
            <a:ext cx="87874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 + (BC) = (A + B) (A + C) </a:t>
            </a:r>
            <a:r>
              <a:rPr lang="th-TH" dirty="0"/>
              <a:t>สามารถพิสูจน์ได้จากตารางความจริง</a:t>
            </a:r>
          </a:p>
          <a:p>
            <a:r>
              <a:rPr lang="th-TH" dirty="0"/>
              <a:t>โดยใช้คุณสมบัติการทำงานของ</a:t>
            </a:r>
            <a:r>
              <a:rPr lang="th-TH" dirty="0" err="1"/>
              <a:t>แอนด์</a:t>
            </a:r>
            <a:r>
              <a:rPr lang="th-TH" dirty="0"/>
              <a:t>เกต และ</a:t>
            </a:r>
            <a:r>
              <a:rPr lang="th-TH" dirty="0" err="1"/>
              <a:t>ออร์</a:t>
            </a:r>
            <a:r>
              <a:rPr lang="th-TH" dirty="0"/>
              <a:t>เกตจะได้ดังนี้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33" y="1895822"/>
            <a:ext cx="7562850" cy="497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19270B-5E22-4A13-B46F-DBC3C4521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65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7558758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704" y="143634"/>
            <a:ext cx="8820472" cy="76944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400" b="1" dirty="0" err="1"/>
              <a:t>พีชคณิตบูลีน</a:t>
            </a:r>
            <a:r>
              <a:rPr lang="th-TH" sz="4400" b="1" dirty="0"/>
              <a:t>และการลดรูปวงจรลอจิก </a:t>
            </a:r>
          </a:p>
        </p:txBody>
      </p:sp>
      <p:sp>
        <p:nvSpPr>
          <p:cNvPr id="4" name="Rectangle 3"/>
          <p:cNvSpPr/>
          <p:nvPr/>
        </p:nvSpPr>
        <p:spPr>
          <a:xfrm>
            <a:off x="103704" y="1452091"/>
            <a:ext cx="87874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              </a:t>
            </a:r>
            <a:endParaRPr lang="th-TH" dirty="0"/>
          </a:p>
          <a:p>
            <a:r>
              <a:rPr lang="th-TH" dirty="0"/>
              <a:t>สามารถพิสูจน์ได้จากตารางความจริง โดยใช้คุณสมบัติการทำงานของนอตเกต </a:t>
            </a:r>
            <a:r>
              <a:rPr lang="th-TH" dirty="0" err="1"/>
              <a:t>แอนด์</a:t>
            </a:r>
            <a:r>
              <a:rPr lang="th-TH" dirty="0"/>
              <a:t>เกต และ</a:t>
            </a:r>
            <a:r>
              <a:rPr lang="th-TH" dirty="0" err="1"/>
              <a:t>ออร์</a:t>
            </a:r>
            <a:r>
              <a:rPr lang="th-TH" dirty="0"/>
              <a:t>เกตจะได้ดังนี้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600" y="3140968"/>
            <a:ext cx="7571197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9678"/>
            <a:ext cx="1809750" cy="504825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E82334-3DCF-4117-951C-76E0EA104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66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515079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704" y="143634"/>
            <a:ext cx="8820472" cy="76944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400" b="1" dirty="0" err="1"/>
              <a:t>พีชคณิตบูลีน</a:t>
            </a:r>
            <a:r>
              <a:rPr lang="th-TH" sz="4400" b="1" dirty="0"/>
              <a:t>และการลดรูปวงจรลอจิก </a:t>
            </a:r>
          </a:p>
        </p:txBody>
      </p:sp>
      <p:sp>
        <p:nvSpPr>
          <p:cNvPr id="3" name="Rectangle 2"/>
          <p:cNvSpPr/>
          <p:nvPr/>
        </p:nvSpPr>
        <p:spPr>
          <a:xfrm>
            <a:off x="251519" y="973654"/>
            <a:ext cx="44875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/>
              <a:t>กฎการลดทอน </a:t>
            </a:r>
            <a:r>
              <a:rPr lang="th-TH" dirty="0"/>
              <a:t>(</a:t>
            </a:r>
            <a:r>
              <a:rPr lang="en-US" dirty="0"/>
              <a:t>Absorptive Laws) </a:t>
            </a:r>
            <a:endParaRPr lang="th-TH" dirty="0"/>
          </a:p>
        </p:txBody>
      </p:sp>
      <p:sp>
        <p:nvSpPr>
          <p:cNvPr id="4" name="Rectangle 3"/>
          <p:cNvSpPr/>
          <p:nvPr/>
        </p:nvSpPr>
        <p:spPr>
          <a:xfrm>
            <a:off x="243919" y="1510412"/>
            <a:ext cx="7614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กฎนี้จะช่วยให้สามารถลดการแสดงทางลอจิกที่ซับซ้อนให้อยู่ในรูปแบบ อย่างง่ายโดยลดทอนบางเทอมจากที่มีอยู่เดิม ซึ่งมีกฎต่าง ๆ ดังนี้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676" y="2686050"/>
            <a:ext cx="5313077" cy="304720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6C8CD-9D35-4EB6-AB1E-38BDA1D10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67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6093267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20888"/>
            <a:ext cx="4381500" cy="3362325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130" y="2106562"/>
            <a:ext cx="3943350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67288" y="413790"/>
            <a:ext cx="8712968" cy="16927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4000" b="1" dirty="0"/>
              <a:t>สรุปกฎของ</a:t>
            </a:r>
            <a:r>
              <a:rPr lang="th-TH" sz="4000" b="1" dirty="0" err="1"/>
              <a:t>พีชคณิตบูลีน</a:t>
            </a:r>
            <a:r>
              <a:rPr lang="th-TH" sz="4000" b="1" dirty="0"/>
              <a:t> </a:t>
            </a:r>
            <a:r>
              <a:rPr lang="th-TH" b="1" dirty="0"/>
              <a:t>(</a:t>
            </a:r>
            <a:r>
              <a:rPr lang="en-US" b="1" dirty="0"/>
              <a:t>Boolean algebra Law’s)</a:t>
            </a:r>
          </a:p>
          <a:p>
            <a:r>
              <a:rPr lang="th-TH" sz="3200" dirty="0"/>
              <a:t>กฎและสูตรต่าง ๆ ที่เขียนขึ้นมาจากการกระทำตามตัวกระทำของตัวแปรใด ๆหรือค่าคงที่ใด ๆ กับตัวแปร ซึ่งแยกเป็น 6 กลุ่ม รวม 21 สูตร คือ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2F93B9-591C-47BC-A0A4-D57BDC6BB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68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3164006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130" y="2106562"/>
            <a:ext cx="3943350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35211"/>
            <a:ext cx="3467100" cy="27336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6" name="Rectangle 5"/>
          <p:cNvSpPr/>
          <p:nvPr/>
        </p:nvSpPr>
        <p:spPr>
          <a:xfrm>
            <a:off x="167288" y="413790"/>
            <a:ext cx="8712968" cy="16927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4000" b="1" dirty="0"/>
              <a:t>สรุปกฎของ</a:t>
            </a:r>
            <a:r>
              <a:rPr lang="th-TH" sz="4000" b="1" dirty="0" err="1"/>
              <a:t>พีชคณิตบูลีน</a:t>
            </a:r>
            <a:r>
              <a:rPr lang="th-TH" sz="4000" b="1" dirty="0"/>
              <a:t> </a:t>
            </a:r>
            <a:r>
              <a:rPr lang="th-TH" b="1" dirty="0"/>
              <a:t>(</a:t>
            </a:r>
            <a:r>
              <a:rPr lang="en-US" b="1" dirty="0"/>
              <a:t>Boolean algebra Law’s)</a:t>
            </a:r>
          </a:p>
          <a:p>
            <a:r>
              <a:rPr lang="th-TH" sz="3200" dirty="0"/>
              <a:t>กฎและสูตรต่าง ๆ ที่เขียนขึ้นมาจากการกระทำตามตัวกระทำของตัวแปรใด ๆหรือค่าคงที่ใด ๆ กับตัวแปร ซึ่งแยกเป็น 6 กลุ่ม รวม 21 สูตร คือ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645D2E6-9819-4D48-8FA8-EABE9C7E4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69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9183056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7288" y="413790"/>
            <a:ext cx="8712968" cy="16927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4000" b="1" dirty="0"/>
              <a:t>สรุปกฎของ</a:t>
            </a:r>
            <a:r>
              <a:rPr lang="th-TH" sz="4000" b="1" dirty="0" err="1"/>
              <a:t>พีชคณิตบูลีน</a:t>
            </a:r>
            <a:r>
              <a:rPr lang="th-TH" sz="4000" b="1" dirty="0"/>
              <a:t> </a:t>
            </a:r>
            <a:r>
              <a:rPr lang="th-TH" b="1" dirty="0"/>
              <a:t>(</a:t>
            </a:r>
            <a:r>
              <a:rPr lang="en-US" b="1" dirty="0"/>
              <a:t>Boolean algebra Law’s)</a:t>
            </a:r>
          </a:p>
          <a:p>
            <a:r>
              <a:rPr lang="th-TH" sz="3200" dirty="0"/>
              <a:t>กฎและสูตรต่าง ๆ ที่เขียนขึ้นมาจากการกระทำตามตัวกระทำของตัวแปรใด ๆหรือค่าคงที่ใด ๆ กับตัวแปร ซึ่งแยกเป็น 6 กลุ่ม รวม 21 สูตร คือ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88" y="2276872"/>
            <a:ext cx="3333750" cy="25431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452340"/>
            <a:ext cx="5419725" cy="18954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AA41A7-C0F8-411A-88FE-C53EE1D91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70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632800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7288" y="413790"/>
            <a:ext cx="8712968" cy="16927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4000" b="1" dirty="0"/>
              <a:t>สรุปกฎของ</a:t>
            </a:r>
            <a:r>
              <a:rPr lang="th-TH" sz="4000" b="1" dirty="0" err="1"/>
              <a:t>พีชคณิตบูลีน</a:t>
            </a:r>
            <a:r>
              <a:rPr lang="th-TH" sz="4000" b="1" dirty="0"/>
              <a:t> </a:t>
            </a:r>
            <a:r>
              <a:rPr lang="th-TH" b="1" dirty="0"/>
              <a:t>(</a:t>
            </a:r>
            <a:r>
              <a:rPr lang="en-US" b="1" dirty="0"/>
              <a:t>Boolean algebra Law’s)</a:t>
            </a:r>
          </a:p>
          <a:p>
            <a:r>
              <a:rPr lang="th-TH" sz="3200" dirty="0"/>
              <a:t>กฎและสูตรต่าง ๆ ที่เขียนขึ้นมาจากการกระทำตามตัวกระทำของตัวแปรใด ๆหรือค่าคงที่ใด ๆ กับตัวแปร ซึ่งแยกเป็น 6 กลุ่ม รวม 21 สูตร คือ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76872"/>
            <a:ext cx="4972050" cy="16859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074368"/>
            <a:ext cx="5219700" cy="2667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11CD2D-8E84-4D42-A6AB-6663E7DA5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71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364157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2492896"/>
            <a:ext cx="8712968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b="1" dirty="0"/>
              <a:t>เช็ค</a:t>
            </a:r>
            <a:r>
              <a:rPr lang="th-TH" b="1" dirty="0" err="1"/>
              <a:t>ชี่อ</a:t>
            </a:r>
            <a:endParaRPr lang="en-US" b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B81198-A5F7-425F-A4F9-29EC52D05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72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3641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1747</TotalTime>
  <Words>3289</Words>
  <Application>Microsoft Office PowerPoint</Application>
  <PresentationFormat>On-screen Show (4:3)</PresentationFormat>
  <Paragraphs>355</Paragraphs>
  <Slides>72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5" baseType="lpstr">
      <vt:lpstr>Arial</vt:lpstr>
      <vt:lpstr>Calibri</vt:lpstr>
      <vt:lpstr>Office Theme</vt:lpstr>
      <vt:lpstr>PowerPoint Presentation</vt:lpstr>
      <vt:lpstr>ทบทวน 1. สมการลอจิก (logic expression) </vt:lpstr>
      <vt:lpstr> 1. สมการลอจิก (logic expression) </vt:lpstr>
      <vt:lpstr> 1. สมการลอจิก (logic expression) </vt:lpstr>
      <vt:lpstr>2. ตารางค่าความจริง </vt:lpstr>
      <vt:lpstr>PowerPoint Presentation</vt:lpstr>
      <vt:lpstr>PowerPoint Presentation</vt:lpstr>
      <vt:lpstr>3. ลอจิกเกต (Logic Gate)(ทบทวนเพิ่มเติม) (ได้ศึกษาไปครั้งที่แล้ว)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www.easyosteam.com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KKD Windows7 V.11_x64</dc:creator>
  <cp:lastModifiedBy>Computer</cp:lastModifiedBy>
  <cp:revision>304</cp:revision>
  <dcterms:created xsi:type="dcterms:W3CDTF">2021-07-04T04:15:50Z</dcterms:created>
  <dcterms:modified xsi:type="dcterms:W3CDTF">2026-08-23T07:20:43Z</dcterms:modified>
</cp:coreProperties>
</file>