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5" r:id="rId2"/>
    <p:sldId id="268" r:id="rId3"/>
    <p:sldId id="297" r:id="rId4"/>
    <p:sldId id="290" r:id="rId5"/>
    <p:sldId id="288" r:id="rId6"/>
    <p:sldId id="289" r:id="rId7"/>
    <p:sldId id="291" r:id="rId8"/>
    <p:sldId id="292" r:id="rId9"/>
    <p:sldId id="300" r:id="rId10"/>
    <p:sldId id="298" r:id="rId11"/>
    <p:sldId id="293" r:id="rId12"/>
    <p:sldId id="294" r:id="rId13"/>
    <p:sldId id="295" r:id="rId14"/>
    <p:sldId id="299" r:id="rId15"/>
    <p:sldId id="301" r:id="rId16"/>
    <p:sldId id="302" r:id="rId17"/>
    <p:sldId id="303" r:id="rId18"/>
    <p:sldId id="304" r:id="rId19"/>
    <p:sldId id="305" r:id="rId20"/>
    <p:sldId id="307" r:id="rId21"/>
    <p:sldId id="306" r:id="rId2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3F652B-4565-4327-892E-B5FCF1D45969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0D85B-6DB2-4FB4-A455-54D5BB26B5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872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0D85B-6DB2-4FB4-A455-54D5BB26B596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85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10D85B-6DB2-4FB4-A455-54D5BB26B596}" type="slidenum">
              <a:rPr lang="th-TH" smtClean="0"/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3535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1065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467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8560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183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748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284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896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794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019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4459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117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7AAFD-10BE-4916-898C-E9B9FD7010C4}" type="datetimeFigureOut">
              <a:rPr lang="th-TH" smtClean="0"/>
              <a:t>16/08/69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AFF69-7E1F-4CC8-AC37-8EE26548CE4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3618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08" y="4223794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8628" y="1098342"/>
            <a:ext cx="5982728" cy="76944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 err="1"/>
              <a:t>ดิจิทัล</a:t>
            </a:r>
            <a:r>
              <a:rPr lang="th-TH" sz="4400" b="1" dirty="0"/>
              <a:t>สำหรับเทคโนโลยีสารสนเทศ</a:t>
            </a:r>
          </a:p>
        </p:txBody>
      </p:sp>
      <p:sp>
        <p:nvSpPr>
          <p:cNvPr id="5" name="Rectangle 4"/>
          <p:cNvSpPr/>
          <p:nvPr/>
        </p:nvSpPr>
        <p:spPr>
          <a:xfrm>
            <a:off x="6183052" y="33744"/>
            <a:ext cx="296094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/>
              <a:t>ITQ1001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1548628" y="1969676"/>
            <a:ext cx="598272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Digital for Information Technology	</a:t>
            </a:r>
            <a:endParaRPr lang="th-TH" dirty="0"/>
          </a:p>
        </p:txBody>
      </p:sp>
      <p:sp>
        <p:nvSpPr>
          <p:cNvPr id="9" name="Rectangle 8"/>
          <p:cNvSpPr/>
          <p:nvPr/>
        </p:nvSpPr>
        <p:spPr>
          <a:xfrm>
            <a:off x="395536" y="2636912"/>
            <a:ext cx="8208912" cy="455509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800" b="1" dirty="0">
                <a:solidFill>
                  <a:srgbClr val="002060"/>
                </a:solidFill>
              </a:rPr>
              <a:t>ลอจิกเกต</a:t>
            </a:r>
            <a:r>
              <a:rPr lang="en-US" sz="4800" b="1" dirty="0">
                <a:solidFill>
                  <a:srgbClr val="002060"/>
                </a:solidFill>
              </a:rPr>
              <a:t> (</a:t>
            </a:r>
            <a:r>
              <a:rPr lang="th-TH" sz="4800" b="1" dirty="0">
                <a:solidFill>
                  <a:srgbClr val="002060"/>
                </a:solidFill>
              </a:rPr>
              <a:t>ต่อ</a:t>
            </a:r>
            <a:r>
              <a:rPr lang="th-TH" sz="6600" b="1" dirty="0">
                <a:solidFill>
                  <a:srgbClr val="002060"/>
                </a:solidFill>
              </a:rPr>
              <a:t>)</a:t>
            </a:r>
            <a:r>
              <a:rPr lang="en-US" sz="6600" b="1" dirty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https://sciencedemos.org.uk/logic_gates.php</a:t>
            </a:r>
            <a:endParaRPr lang="th-TH" sz="1800" b="1" dirty="0">
              <a:solidFill>
                <a:srgbClr val="002060"/>
              </a:solidFill>
            </a:endParaRPr>
          </a:p>
          <a:p>
            <a:r>
              <a:rPr lang="en-US" sz="4000" b="1" dirty="0">
                <a:solidFill>
                  <a:schemeClr val="tx1"/>
                </a:solidFill>
              </a:rPr>
              <a:t>3.</a:t>
            </a:r>
            <a:r>
              <a:rPr lang="th-TH" sz="4000" b="1" dirty="0" err="1">
                <a:solidFill>
                  <a:schemeClr val="tx1"/>
                </a:solidFill>
              </a:rPr>
              <a:t>น็อต</a:t>
            </a:r>
            <a:r>
              <a:rPr lang="th-TH" sz="4000" b="1" dirty="0">
                <a:solidFill>
                  <a:schemeClr val="tx1"/>
                </a:solidFill>
              </a:rPr>
              <a:t>เกต</a:t>
            </a:r>
            <a:r>
              <a:rPr lang="en-US" sz="3200" b="1" dirty="0">
                <a:solidFill>
                  <a:schemeClr val="tx1"/>
                </a:solidFill>
              </a:rPr>
              <a:t>(</a:t>
            </a:r>
            <a:r>
              <a:rPr lang="th-TH" sz="4000" b="1" dirty="0">
                <a:solidFill>
                  <a:schemeClr val="tx1"/>
                </a:solidFill>
              </a:rPr>
              <a:t>เกต </a:t>
            </a:r>
            <a:r>
              <a:rPr lang="th-TH" sz="4000" b="1" dirty="0" err="1">
                <a:solidFill>
                  <a:schemeClr val="tx1"/>
                </a:solidFill>
              </a:rPr>
              <a:t>น็อต</a:t>
            </a:r>
            <a:r>
              <a:rPr lang="th-TH" sz="4000" b="1" dirty="0">
                <a:solidFill>
                  <a:schemeClr val="tx1"/>
                </a:solidFill>
              </a:rPr>
              <a:t> (</a:t>
            </a:r>
            <a:r>
              <a:rPr lang="en-US" sz="3200" b="1" dirty="0">
                <a:solidFill>
                  <a:schemeClr val="tx1"/>
                </a:solidFill>
              </a:rPr>
              <a:t>NOT gate) ) </a:t>
            </a:r>
          </a:p>
          <a:p>
            <a:r>
              <a:rPr lang="en-US" sz="4000" b="1" dirty="0">
                <a:solidFill>
                  <a:schemeClr val="tx1"/>
                </a:solidFill>
              </a:rPr>
              <a:t>4.</a:t>
            </a:r>
            <a:r>
              <a:rPr lang="th-TH" sz="4000" b="1" dirty="0" err="1">
                <a:solidFill>
                  <a:schemeClr val="tx1"/>
                </a:solidFill>
              </a:rPr>
              <a:t>นอร์</a:t>
            </a:r>
            <a:r>
              <a:rPr lang="th-TH" sz="4000" b="1" dirty="0">
                <a:solidFill>
                  <a:schemeClr val="tx1"/>
                </a:solidFill>
              </a:rPr>
              <a:t>เกตเกต(หรือ </a:t>
            </a:r>
            <a:r>
              <a:rPr lang="th-TH" sz="4000" b="1" dirty="0" err="1">
                <a:solidFill>
                  <a:schemeClr val="tx1"/>
                </a:solidFill>
              </a:rPr>
              <a:t>นอร์</a:t>
            </a:r>
            <a:r>
              <a:rPr lang="th-TH" sz="4000" b="1" dirty="0">
                <a:solidFill>
                  <a:schemeClr val="tx1"/>
                </a:solidFill>
              </a:rPr>
              <a:t> </a:t>
            </a:r>
            <a:r>
              <a:rPr lang="th-TH" sz="3200" b="1" dirty="0">
                <a:solidFill>
                  <a:schemeClr val="tx1"/>
                </a:solidFill>
              </a:rPr>
              <a:t>(</a:t>
            </a:r>
            <a:r>
              <a:rPr lang="en-US" sz="3200" b="1" dirty="0">
                <a:solidFill>
                  <a:schemeClr val="tx1"/>
                </a:solidFill>
              </a:rPr>
              <a:t>NOR gate)</a:t>
            </a:r>
            <a:r>
              <a:rPr lang="th-TH" sz="4000" b="1" dirty="0">
                <a:solidFill>
                  <a:schemeClr val="tx1"/>
                </a:solidFill>
              </a:rPr>
              <a:t> )</a:t>
            </a:r>
            <a:r>
              <a:rPr lang="en-US" sz="40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4000" b="1" dirty="0">
                <a:solidFill>
                  <a:schemeClr val="tx1"/>
                </a:solidFill>
              </a:rPr>
              <a:t>5.</a:t>
            </a:r>
            <a:r>
              <a:rPr lang="th-TH" sz="4000" b="1" dirty="0" err="1">
                <a:solidFill>
                  <a:schemeClr val="tx1"/>
                </a:solidFill>
              </a:rPr>
              <a:t>แนนด์</a:t>
            </a:r>
            <a:r>
              <a:rPr lang="th-TH" sz="4000" b="1" dirty="0">
                <a:solidFill>
                  <a:schemeClr val="tx1"/>
                </a:solidFill>
              </a:rPr>
              <a:t>เกต (หรือ เกต </a:t>
            </a:r>
            <a:r>
              <a:rPr lang="th-TH" sz="4000" b="1" dirty="0" err="1">
                <a:solidFill>
                  <a:schemeClr val="tx1"/>
                </a:solidFill>
              </a:rPr>
              <a:t>แนนด์</a:t>
            </a:r>
            <a:r>
              <a:rPr lang="th-TH" sz="4000" b="1" dirty="0">
                <a:solidFill>
                  <a:schemeClr val="tx1"/>
                </a:solidFill>
              </a:rPr>
              <a:t> (</a:t>
            </a:r>
            <a:r>
              <a:rPr lang="en-US" sz="4000" b="1" dirty="0">
                <a:solidFill>
                  <a:schemeClr val="tx1"/>
                </a:solidFill>
              </a:rPr>
              <a:t>NAND gate) 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6.</a:t>
            </a:r>
            <a:r>
              <a:rPr lang="th-TH" sz="3600" b="1" dirty="0">
                <a:solidFill>
                  <a:schemeClr val="tx1"/>
                </a:solidFill>
              </a:rPr>
              <a:t>บัฟเฟอร์เกตและเกตพิเศษอื่น ๆ ดังนี้</a:t>
            </a:r>
            <a:r>
              <a:rPr lang="en-US" sz="3600" b="1" dirty="0">
                <a:solidFill>
                  <a:schemeClr val="tx1"/>
                </a:solidFill>
              </a:rPr>
              <a:t>   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7.</a:t>
            </a:r>
            <a:r>
              <a:rPr lang="th-TH" sz="3600" b="1" dirty="0">
                <a:solidFill>
                  <a:schemeClr val="tx1"/>
                </a:solidFill>
              </a:rPr>
              <a:t> </a:t>
            </a:r>
            <a:r>
              <a:rPr lang="th-TH" sz="3600" b="1" dirty="0" err="1">
                <a:solidFill>
                  <a:schemeClr val="tx1"/>
                </a:solidFill>
              </a:rPr>
              <a:t>เอ็กซ์คลูซีฟออร์</a:t>
            </a:r>
            <a:r>
              <a:rPr lang="th-TH" sz="3600" b="1" dirty="0">
                <a:solidFill>
                  <a:schemeClr val="tx1"/>
                </a:solidFill>
              </a:rPr>
              <a:t>เกต และ</a:t>
            </a:r>
            <a:r>
              <a:rPr lang="en-US" sz="3600" b="1" dirty="0">
                <a:solidFill>
                  <a:schemeClr val="tx1"/>
                </a:solidFill>
              </a:rPr>
              <a:t>   8.</a:t>
            </a:r>
            <a:r>
              <a:rPr lang="th-TH" sz="3600" b="1" dirty="0" err="1">
                <a:solidFill>
                  <a:schemeClr val="tx1"/>
                </a:solidFill>
              </a:rPr>
              <a:t>เอ็กซ์คลูซีฟนอร์</a:t>
            </a:r>
            <a:r>
              <a:rPr lang="th-TH" sz="3600" b="1" dirty="0">
                <a:solidFill>
                  <a:schemeClr val="tx1"/>
                </a:solidFill>
              </a:rPr>
              <a:t>เกต </a:t>
            </a:r>
          </a:p>
        </p:txBody>
      </p:sp>
    </p:spTree>
    <p:extLst>
      <p:ext uri="{BB962C8B-B14F-4D97-AF65-F5344CB8AC3E}">
        <p14:creationId xmlns:p14="http://schemas.microsoft.com/office/powerpoint/2010/main" val="202534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664" y="185048"/>
            <a:ext cx="5112568" cy="7029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dk1"/>
                </a:solidFill>
              </a:rPr>
              <a:t>ลอจิกเกต</a:t>
            </a:r>
            <a:r>
              <a:rPr lang="th-TH" b="1" dirty="0"/>
              <a:t>พื้นฐาน </a:t>
            </a: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223" y="1052736"/>
            <a:ext cx="8873511" cy="3888432"/>
          </a:xfrm>
        </p:spPr>
        <p:txBody>
          <a:bodyPr>
            <a:noAutofit/>
          </a:bodyPr>
          <a:lstStyle/>
          <a:p>
            <a:pPr algn="l"/>
            <a:r>
              <a:rPr lang="th-TH" sz="2800" dirty="0">
                <a:solidFill>
                  <a:schemeClr val="tx1"/>
                </a:solidFill>
              </a:rPr>
              <a:t>อุปกรณ์อิเล็กทรอนิกส์ที่ใช้ในวงจรดิจิตอล ซึ่งเป็นพื้นฐานหลักในการทำงาน</a:t>
            </a:r>
          </a:p>
          <a:p>
            <a:pPr algn="l"/>
            <a:r>
              <a:rPr lang="th-TH" sz="2800" dirty="0">
                <a:solidFill>
                  <a:schemeClr val="tx1"/>
                </a:solidFill>
              </a:rPr>
              <a:t>ของวงจรดิจิตอลเรียกว่า ลอจิกเกต </a:t>
            </a:r>
            <a:r>
              <a:rPr lang="th-TH" sz="2000" dirty="0">
                <a:solidFill>
                  <a:schemeClr val="tx1"/>
                </a:solidFill>
              </a:rPr>
              <a:t>(</a:t>
            </a:r>
            <a:r>
              <a:rPr lang="en-US" sz="2000" dirty="0">
                <a:solidFill>
                  <a:schemeClr val="tx1"/>
                </a:solidFill>
              </a:rPr>
              <a:t>Logic Gate) </a:t>
            </a:r>
            <a:r>
              <a:rPr lang="th-TH" sz="2800" dirty="0">
                <a:solidFill>
                  <a:schemeClr val="tx1"/>
                </a:solidFill>
              </a:rPr>
              <a:t>แบ่งตามลักษณะการทำงานได้ 8 ชนิด ดังนี้</a:t>
            </a:r>
          </a:p>
          <a:p>
            <a:pPr algn="l"/>
            <a:r>
              <a:rPr lang="en-US" sz="2800" dirty="0">
                <a:solidFill>
                  <a:srgbClr val="00B0F0"/>
                </a:solidFill>
              </a:rPr>
              <a:t>1.</a:t>
            </a:r>
            <a:r>
              <a:rPr lang="th-TH" sz="2800" dirty="0" err="1">
                <a:solidFill>
                  <a:srgbClr val="00B0F0"/>
                </a:solidFill>
              </a:rPr>
              <a:t>แอนด์</a:t>
            </a:r>
            <a:r>
              <a:rPr lang="th-TH" sz="2800" dirty="0">
                <a:solidFill>
                  <a:srgbClr val="00B0F0"/>
                </a:solidFill>
              </a:rPr>
              <a:t>เกต</a:t>
            </a:r>
            <a:r>
              <a:rPr lang="en-US" sz="2000" dirty="0">
                <a:solidFill>
                  <a:srgbClr val="00B0F0"/>
                </a:solidFill>
              </a:rPr>
              <a:t>(</a:t>
            </a:r>
            <a:r>
              <a:rPr lang="th-TH" sz="2800" b="1" dirty="0">
                <a:solidFill>
                  <a:srgbClr val="00B0F0"/>
                </a:solidFill>
              </a:rPr>
              <a:t>เกต </a:t>
            </a:r>
            <a:r>
              <a:rPr lang="th-TH" sz="2800" b="1" dirty="0" err="1">
                <a:solidFill>
                  <a:srgbClr val="00B0F0"/>
                </a:solidFill>
              </a:rPr>
              <a:t>แอน</a:t>
            </a:r>
            <a:r>
              <a:rPr lang="th-TH" sz="2000" b="1" dirty="0" err="1">
                <a:solidFill>
                  <a:srgbClr val="00B0F0"/>
                </a:solidFill>
              </a:rPr>
              <a:t>ด์</a:t>
            </a:r>
            <a:r>
              <a:rPr lang="th-TH" sz="2000" dirty="0">
                <a:solidFill>
                  <a:srgbClr val="00B0F0"/>
                </a:solidFill>
              </a:rPr>
              <a:t> (</a:t>
            </a:r>
            <a:r>
              <a:rPr lang="en-US" sz="2000" dirty="0">
                <a:solidFill>
                  <a:srgbClr val="00B0F0"/>
                </a:solidFill>
              </a:rPr>
              <a:t>AND gate))</a:t>
            </a:r>
            <a:endParaRPr lang="en-US" sz="2800" dirty="0">
              <a:solidFill>
                <a:srgbClr val="00B0F0"/>
              </a:solidFill>
            </a:endParaRPr>
          </a:p>
          <a:p>
            <a:pPr algn="l"/>
            <a:r>
              <a:rPr lang="en-US" sz="2800" dirty="0">
                <a:solidFill>
                  <a:srgbClr val="00B0F0"/>
                </a:solidFill>
              </a:rPr>
              <a:t>2.</a:t>
            </a:r>
            <a:r>
              <a:rPr lang="th-TH" sz="2800" dirty="0" err="1">
                <a:solidFill>
                  <a:srgbClr val="00B0F0"/>
                </a:solidFill>
              </a:rPr>
              <a:t>ออร์</a:t>
            </a:r>
            <a:r>
              <a:rPr lang="th-TH" sz="2800" dirty="0">
                <a:solidFill>
                  <a:srgbClr val="00B0F0"/>
                </a:solidFill>
              </a:rPr>
              <a:t>เกต</a:t>
            </a:r>
            <a:r>
              <a:rPr lang="en-US" sz="2800" dirty="0">
                <a:solidFill>
                  <a:srgbClr val="00B0F0"/>
                </a:solidFill>
              </a:rPr>
              <a:t>(</a:t>
            </a:r>
            <a:r>
              <a:rPr lang="th-TH" sz="2800" dirty="0">
                <a:solidFill>
                  <a:srgbClr val="00B0F0"/>
                </a:solidFill>
              </a:rPr>
              <a:t>เกต </a:t>
            </a:r>
            <a:r>
              <a:rPr lang="th-TH" sz="2800" dirty="0" err="1">
                <a:solidFill>
                  <a:srgbClr val="00B0F0"/>
                </a:solidFill>
              </a:rPr>
              <a:t>ออร์</a:t>
            </a:r>
            <a:r>
              <a:rPr lang="th-TH" sz="2800" dirty="0">
                <a:solidFill>
                  <a:srgbClr val="00B0F0"/>
                </a:solidFill>
              </a:rPr>
              <a:t> (</a:t>
            </a:r>
            <a:r>
              <a:rPr lang="en-US" sz="2000" dirty="0">
                <a:solidFill>
                  <a:srgbClr val="00B0F0"/>
                </a:solidFill>
              </a:rPr>
              <a:t>OR gate))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3.</a:t>
            </a:r>
            <a:r>
              <a:rPr lang="th-TH" b="1" dirty="0" err="1">
                <a:solidFill>
                  <a:schemeClr val="tx1"/>
                </a:solidFill>
              </a:rPr>
              <a:t>น็อต</a:t>
            </a:r>
            <a:r>
              <a:rPr lang="th-TH" b="1" dirty="0">
                <a:solidFill>
                  <a:schemeClr val="tx1"/>
                </a:solidFill>
              </a:rPr>
              <a:t>เกต</a:t>
            </a:r>
            <a:r>
              <a:rPr lang="en-US" sz="2400" b="1" dirty="0">
                <a:solidFill>
                  <a:schemeClr val="tx1"/>
                </a:solidFill>
              </a:rPr>
              <a:t>(</a:t>
            </a:r>
            <a:r>
              <a:rPr lang="th-TH" b="1" dirty="0">
                <a:solidFill>
                  <a:schemeClr val="tx1"/>
                </a:solidFill>
              </a:rPr>
              <a:t>เกต </a:t>
            </a:r>
            <a:r>
              <a:rPr lang="th-TH" b="1" dirty="0" err="1">
                <a:solidFill>
                  <a:schemeClr val="tx1"/>
                </a:solidFill>
              </a:rPr>
              <a:t>น็อต</a:t>
            </a:r>
            <a:r>
              <a:rPr lang="th-TH" b="1" dirty="0">
                <a:solidFill>
                  <a:schemeClr val="tx1"/>
                </a:solidFill>
              </a:rPr>
              <a:t> (</a:t>
            </a:r>
            <a:r>
              <a:rPr lang="en-US" sz="2400" b="1" dirty="0">
                <a:solidFill>
                  <a:schemeClr val="tx1"/>
                </a:solidFill>
              </a:rPr>
              <a:t>NOT gate) ) 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4.</a:t>
            </a:r>
            <a:r>
              <a:rPr lang="th-TH" b="1" dirty="0" err="1">
                <a:solidFill>
                  <a:schemeClr val="tx1"/>
                </a:solidFill>
              </a:rPr>
              <a:t>นอร์</a:t>
            </a:r>
            <a:r>
              <a:rPr lang="th-TH" b="1" dirty="0">
                <a:solidFill>
                  <a:schemeClr val="tx1"/>
                </a:solidFill>
              </a:rPr>
              <a:t>เกตเกต(หรือ </a:t>
            </a:r>
            <a:r>
              <a:rPr lang="th-TH" b="1" dirty="0" err="1">
                <a:solidFill>
                  <a:schemeClr val="tx1"/>
                </a:solidFill>
              </a:rPr>
              <a:t>นอร์</a:t>
            </a:r>
            <a:r>
              <a:rPr lang="th-TH" b="1" dirty="0">
                <a:solidFill>
                  <a:schemeClr val="tx1"/>
                </a:solidFill>
              </a:rPr>
              <a:t> </a:t>
            </a:r>
            <a:r>
              <a:rPr lang="th-TH" sz="2400" b="1" dirty="0">
                <a:solidFill>
                  <a:schemeClr val="tx1"/>
                </a:solidFill>
              </a:rPr>
              <a:t>(</a:t>
            </a:r>
            <a:r>
              <a:rPr lang="en-US" sz="2400" b="1" dirty="0">
                <a:solidFill>
                  <a:schemeClr val="tx1"/>
                </a:solidFill>
              </a:rPr>
              <a:t>NOR gate)</a:t>
            </a:r>
            <a:r>
              <a:rPr lang="th-TH" b="1" dirty="0">
                <a:solidFill>
                  <a:schemeClr val="tx1"/>
                </a:solidFill>
              </a:rPr>
              <a:t> )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b="1" dirty="0">
                <a:solidFill>
                  <a:schemeClr val="tx1"/>
                </a:solidFill>
              </a:rPr>
              <a:t>5.</a:t>
            </a:r>
            <a:r>
              <a:rPr lang="th-TH" b="1" dirty="0" err="1">
                <a:solidFill>
                  <a:schemeClr val="tx1"/>
                </a:solidFill>
              </a:rPr>
              <a:t>แนนด์</a:t>
            </a:r>
            <a:r>
              <a:rPr lang="th-TH" b="1" dirty="0">
                <a:solidFill>
                  <a:schemeClr val="tx1"/>
                </a:solidFill>
              </a:rPr>
              <a:t>เกต (หรือ เกต </a:t>
            </a:r>
            <a:r>
              <a:rPr lang="th-TH" b="1" dirty="0" err="1">
                <a:solidFill>
                  <a:schemeClr val="tx1"/>
                </a:solidFill>
              </a:rPr>
              <a:t>แนนด์</a:t>
            </a:r>
            <a:r>
              <a:rPr lang="th-TH" b="1" dirty="0">
                <a:solidFill>
                  <a:schemeClr val="tx1"/>
                </a:solidFill>
              </a:rPr>
              <a:t> (</a:t>
            </a:r>
            <a:r>
              <a:rPr lang="en-US" b="1" dirty="0">
                <a:solidFill>
                  <a:schemeClr val="tx1"/>
                </a:solidFill>
              </a:rPr>
              <a:t>NAND gate) 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</a:rPr>
              <a:t>6.</a:t>
            </a:r>
            <a:r>
              <a:rPr lang="th-TH" sz="2800" b="1" dirty="0">
                <a:solidFill>
                  <a:schemeClr val="tx1"/>
                </a:solidFill>
              </a:rPr>
              <a:t>บัฟเฟอร์เกตและเกตพิเศษอื่น ๆ ดังนี้</a:t>
            </a:r>
            <a:r>
              <a:rPr lang="en-US" sz="2800" b="1" dirty="0">
                <a:solidFill>
                  <a:schemeClr val="tx1"/>
                </a:solidFill>
              </a:rPr>
              <a:t>   </a:t>
            </a:r>
          </a:p>
          <a:p>
            <a:pPr algn="l"/>
            <a:r>
              <a:rPr lang="en-US" sz="2800" b="1" dirty="0">
                <a:solidFill>
                  <a:schemeClr val="tx1"/>
                </a:solidFill>
              </a:rPr>
              <a:t>7.</a:t>
            </a:r>
            <a:r>
              <a:rPr lang="th-TH" sz="2800" b="1" dirty="0">
                <a:solidFill>
                  <a:schemeClr val="tx1"/>
                </a:solidFill>
              </a:rPr>
              <a:t> </a:t>
            </a:r>
            <a:r>
              <a:rPr lang="th-TH" sz="2800" b="1" dirty="0" err="1">
                <a:solidFill>
                  <a:schemeClr val="tx1"/>
                </a:solidFill>
              </a:rPr>
              <a:t>เอ็กซ์คลูซีฟออร์</a:t>
            </a:r>
            <a:r>
              <a:rPr lang="th-TH" sz="2800" b="1" dirty="0">
                <a:solidFill>
                  <a:schemeClr val="tx1"/>
                </a:solidFill>
              </a:rPr>
              <a:t>เกต และ</a:t>
            </a:r>
            <a:r>
              <a:rPr lang="en-US" sz="2800" b="1" dirty="0">
                <a:solidFill>
                  <a:schemeClr val="tx1"/>
                </a:solidFill>
              </a:rPr>
              <a:t>   8.</a:t>
            </a:r>
            <a:r>
              <a:rPr lang="th-TH" sz="2800" b="1" dirty="0" err="1">
                <a:solidFill>
                  <a:schemeClr val="tx1"/>
                </a:solidFill>
              </a:rPr>
              <a:t>เอ็กซ์คลูซีฟนอร์</a:t>
            </a:r>
            <a:r>
              <a:rPr lang="th-TH" sz="2800" b="1" dirty="0">
                <a:solidFill>
                  <a:schemeClr val="tx1"/>
                </a:solidFill>
              </a:rPr>
              <a:t>เกต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439"/>
            <a:ext cx="19431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67944" y="3645024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9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739" y="608290"/>
            <a:ext cx="7600950" cy="5524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08212"/>
            <a:ext cx="3724275" cy="16383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82" y="4725144"/>
            <a:ext cx="8877300" cy="11715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080" y="1453514"/>
            <a:ext cx="477202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630" y="2348880"/>
            <a:ext cx="207645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61" y="3068960"/>
            <a:ext cx="346315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2" y="3844305"/>
            <a:ext cx="14192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601" y="61585"/>
            <a:ext cx="14001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-4400" y="0"/>
            <a:ext cx="117692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 err="1"/>
              <a:t>น็อต</a:t>
            </a:r>
            <a:r>
              <a:rPr lang="th-TH" b="1" dirty="0"/>
              <a:t>เกต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55871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400" y="0"/>
            <a:ext cx="117692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 err="1"/>
              <a:t>น็อต</a:t>
            </a:r>
            <a:r>
              <a:rPr lang="th-TH" b="1" dirty="0"/>
              <a:t>เกต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10794" y="123150"/>
            <a:ext cx="88174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              </a:t>
            </a:r>
            <a:r>
              <a:rPr lang="th-TH" u="sng" dirty="0"/>
              <a:t>นอตเกต หรือเรียกอีกอย่างหนึ่งว่า </a:t>
            </a:r>
            <a:r>
              <a:rPr lang="th-TH" dirty="0"/>
              <a:t>“อินเวอร์เตอร์” เป็นลอจิกเกตที่ให้ผลของระดับ</a:t>
            </a:r>
          </a:p>
          <a:p>
            <a:r>
              <a:rPr lang="th-TH" dirty="0"/>
              <a:t>สัญญาณทางเอาต์พุตตรงกันข้ามกับอินพุต หรือกลับกันกับอินพุต เขียนสัญลักษณ์ </a:t>
            </a:r>
          </a:p>
          <a:p>
            <a:r>
              <a:rPr lang="th-TH" dirty="0"/>
              <a:t>สมการลอจิกและตารางความจริงด้านล่าง</a:t>
            </a:r>
          </a:p>
        </p:txBody>
      </p:sp>
      <p:sp>
        <p:nvSpPr>
          <p:cNvPr id="5" name="Rectangle 4"/>
          <p:cNvSpPr/>
          <p:nvPr/>
        </p:nvSpPr>
        <p:spPr>
          <a:xfrm>
            <a:off x="288498" y="1517190"/>
            <a:ext cx="8649219" cy="52014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u="sng" dirty="0" err="1"/>
              <a:t>น็อต</a:t>
            </a:r>
            <a:r>
              <a:rPr lang="th-TH" sz="3600" b="1" u="sng" dirty="0"/>
              <a:t>เกต </a:t>
            </a:r>
            <a:endParaRPr lang="th-TH" sz="3600" u="sng" dirty="0"/>
          </a:p>
          <a:p>
            <a:r>
              <a:rPr lang="th-TH" dirty="0" err="1"/>
              <a:t>น็อต</a:t>
            </a:r>
            <a:r>
              <a:rPr lang="th-TH" dirty="0"/>
              <a:t>เกตมีหลักการทำงานดังนี้คือ</a:t>
            </a:r>
          </a:p>
          <a:p>
            <a:r>
              <a:rPr lang="th-TH" dirty="0"/>
              <a:t> </a:t>
            </a:r>
            <a:r>
              <a:rPr lang="th-TH" b="1" dirty="0"/>
              <a:t>ถ้า   อินพุตมีค่าทางลอจิกเป็น    “0” </a:t>
            </a:r>
          </a:p>
          <a:p>
            <a:r>
              <a:rPr lang="th-TH" dirty="0"/>
              <a:t>      </a:t>
            </a:r>
            <a:r>
              <a:rPr lang="th-TH" b="1" dirty="0"/>
              <a:t>เอาต์พุตจะมีค่าเป็น              “1”   </a:t>
            </a:r>
            <a:r>
              <a:rPr lang="th-TH" dirty="0"/>
              <a:t>แต่ถ้า</a:t>
            </a:r>
          </a:p>
          <a:p>
            <a:endParaRPr lang="th-TH" dirty="0"/>
          </a:p>
          <a:p>
            <a:r>
              <a:rPr lang="th-TH" dirty="0"/>
              <a:t>      </a:t>
            </a:r>
            <a:r>
              <a:rPr lang="th-TH" b="1" dirty="0"/>
              <a:t>อินพุต</a:t>
            </a:r>
            <a:r>
              <a:rPr lang="th-TH" dirty="0"/>
              <a:t>เป็นมี                   </a:t>
            </a:r>
            <a:r>
              <a:rPr lang="th-TH" b="1" dirty="0"/>
              <a:t>ค่าเป็น “1”</a:t>
            </a:r>
          </a:p>
          <a:p>
            <a:r>
              <a:rPr lang="th-TH" b="1" dirty="0"/>
              <a:t>เอาต์พุต</a:t>
            </a:r>
            <a:r>
              <a:rPr lang="th-TH" dirty="0"/>
              <a:t>ที่ปรากฏจะมี           </a:t>
            </a:r>
            <a:r>
              <a:rPr lang="th-TH" b="1" dirty="0"/>
              <a:t>ค่าเป็น “0”</a:t>
            </a:r>
            <a:r>
              <a:rPr lang="th-TH" dirty="0"/>
              <a:t> </a:t>
            </a:r>
          </a:p>
          <a:p>
            <a:endParaRPr lang="th-TH" dirty="0"/>
          </a:p>
          <a:p>
            <a:endParaRPr lang="th-TH" dirty="0"/>
          </a:p>
          <a:p>
            <a:r>
              <a:rPr lang="th-TH" sz="2400" dirty="0"/>
              <a:t>ซึ่งสังเกตได้ว่าเอาต์พุตจะมีผลตรงกันข้าม</a:t>
            </a:r>
          </a:p>
          <a:p>
            <a:r>
              <a:rPr lang="th-TH" sz="2400" dirty="0"/>
              <a:t>กับอินพุตเสมอ </a:t>
            </a:r>
            <a:r>
              <a:rPr lang="th-TH" sz="2400" dirty="0" err="1"/>
              <a:t>น็อต</a:t>
            </a:r>
            <a:r>
              <a:rPr lang="th-TH" sz="2400" dirty="0"/>
              <a:t>เกต</a:t>
            </a:r>
            <a:r>
              <a:rPr lang="th-TH" sz="2400" dirty="0" err="1"/>
              <a:t>มีสัญ</a:t>
            </a:r>
            <a:r>
              <a:rPr lang="th-TH" sz="2400" dirty="0"/>
              <a:t>ลักษณะ</a:t>
            </a:r>
          </a:p>
          <a:p>
            <a:r>
              <a:rPr lang="th-TH" sz="2400" dirty="0"/>
              <a:t>และตารางความจริง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171" y="2182794"/>
            <a:ext cx="1405508" cy="136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94709" y="993970"/>
            <a:ext cx="3222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สมการของนอตเกตเขียนได้ดังนี้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274" y="3115837"/>
            <a:ext cx="666750" cy="4095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709" y="3645024"/>
            <a:ext cx="3785561" cy="1437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8" y="4859382"/>
            <a:ext cx="5302008" cy="445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6596967" y="1574580"/>
            <a:ext cx="213872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2000" dirty="0"/>
              <a:t>ตารางความจริงของนอตเกต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515" y="1893144"/>
            <a:ext cx="1565717" cy="792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411" y="5082254"/>
            <a:ext cx="1578155" cy="142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1188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318" y="729474"/>
            <a:ext cx="86671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err="1"/>
              <a:t>น๊อต</a:t>
            </a:r>
            <a:r>
              <a:rPr lang="th-TH" dirty="0"/>
              <a:t>เกต หรือเรียกอีกอย่างหนึ่งว่า “อินเวอร์เตอร์” เป็นลอจิกเกตที่ให้ผลของระดับ</a:t>
            </a:r>
          </a:p>
          <a:p>
            <a:r>
              <a:rPr lang="th-TH" dirty="0"/>
              <a:t>สัญญาณทางเอาต์พุตตรงกันข้ามกับอินพุต หรือกลับกันกับอินพุต เขียนสัญลักษณ์ สมการลอจิกและตารางความจริงได้ดังนี้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51130"/>
            <a:ext cx="5040560" cy="11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54350"/>
            <a:ext cx="33718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37112"/>
            <a:ext cx="2809875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118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16632"/>
            <a:ext cx="1061509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 err="1"/>
              <a:t>นอร์</a:t>
            </a:r>
            <a:r>
              <a:rPr lang="th-TH" b="1" dirty="0"/>
              <a:t>เกต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130812" y="639852"/>
            <a:ext cx="84969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err="1"/>
              <a:t>นอร์</a:t>
            </a:r>
            <a:r>
              <a:rPr lang="th-TH" dirty="0"/>
              <a:t>เกต คือ ลอจิกเกตที่มีการทำงานตรงกันข้ามกับ</a:t>
            </a:r>
            <a:r>
              <a:rPr lang="th-TH" dirty="0" err="1"/>
              <a:t>ออร์</a:t>
            </a:r>
            <a:r>
              <a:rPr lang="th-TH" dirty="0"/>
              <a:t>เกต หรือเปรียบเสมือน</a:t>
            </a:r>
          </a:p>
          <a:p>
            <a:r>
              <a:rPr lang="th-TH" dirty="0"/>
              <a:t>กับนำ</a:t>
            </a:r>
            <a:r>
              <a:rPr lang="th-TH" dirty="0" err="1"/>
              <a:t>ออร์</a:t>
            </a:r>
            <a:r>
              <a:rPr lang="th-TH" dirty="0"/>
              <a:t>เกตมาต่อ</a:t>
            </a:r>
            <a:r>
              <a:rPr lang="th-TH" dirty="0" err="1"/>
              <a:t>ร่วมกับน็อต</a:t>
            </a:r>
            <a:r>
              <a:rPr lang="th-TH" dirty="0"/>
              <a:t>เกต นั่นคือในสภาวะที่อินพุตเหมือนกัน</a:t>
            </a:r>
          </a:p>
          <a:p>
            <a:r>
              <a:rPr lang="th-TH" dirty="0"/>
              <a:t>         ถ้า</a:t>
            </a:r>
            <a:r>
              <a:rPr lang="th-TH" b="1" dirty="0" err="1"/>
              <a:t>ออร์</a:t>
            </a:r>
            <a:r>
              <a:rPr lang="th-TH" b="1" dirty="0"/>
              <a:t>เกตให้เอาต์พุตเป็นลอจิก  0</a:t>
            </a:r>
            <a:r>
              <a:rPr lang="th-TH" dirty="0"/>
              <a:t> </a:t>
            </a:r>
          </a:p>
          <a:p>
            <a:r>
              <a:rPr lang="th-TH" dirty="0"/>
              <a:t>         </a:t>
            </a:r>
            <a:r>
              <a:rPr lang="th-TH" b="1" dirty="0" err="1"/>
              <a:t>นอร์</a:t>
            </a:r>
            <a:r>
              <a:rPr lang="th-TH" b="1" dirty="0"/>
              <a:t>เกตจะให้เอาต์พุตเป็นลอจิก  1</a:t>
            </a:r>
            <a:r>
              <a:rPr lang="th-TH" dirty="0"/>
              <a:t> และ</a:t>
            </a:r>
          </a:p>
          <a:p>
            <a:r>
              <a:rPr lang="th-TH" dirty="0"/>
              <a:t>ในทำนองเดียวกันถ้าสภาวะอินพุตเหมือนกัน</a:t>
            </a:r>
          </a:p>
          <a:p>
            <a:r>
              <a:rPr lang="th-TH" dirty="0"/>
              <a:t>          ถ้า</a:t>
            </a:r>
            <a:r>
              <a:rPr lang="th-TH" b="1" dirty="0" err="1"/>
              <a:t>ออร์</a:t>
            </a:r>
            <a:r>
              <a:rPr lang="th-TH" b="1" dirty="0"/>
              <a:t>เกต    ให้เอาต์พุตเป็นลอจิก 1</a:t>
            </a:r>
            <a:r>
              <a:rPr lang="th-TH" dirty="0"/>
              <a:t> </a:t>
            </a:r>
          </a:p>
          <a:p>
            <a:r>
              <a:rPr lang="th-TH" dirty="0"/>
              <a:t>              </a:t>
            </a:r>
            <a:r>
              <a:rPr lang="th-TH" b="1" dirty="0" err="1"/>
              <a:t>นอร์</a:t>
            </a:r>
            <a:r>
              <a:rPr lang="th-TH" b="1" dirty="0"/>
              <a:t>เกตจะให้เอาต์พุตเป็นลอจิก 0 </a:t>
            </a:r>
            <a:r>
              <a:rPr lang="th-TH" dirty="0"/>
              <a:t>สามารถเขียน</a:t>
            </a:r>
          </a:p>
          <a:p>
            <a:r>
              <a:rPr lang="th-TH" dirty="0"/>
              <a:t>สัญลักษณ์สมการลอจิก และตารางความจริงได้ดังนี้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25" y="4235169"/>
            <a:ext cx="4890539" cy="100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5536" y="5208020"/>
            <a:ext cx="36968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u="sng" dirty="0"/>
              <a:t>สัญลักษณ์ของ</a:t>
            </a:r>
            <a:r>
              <a:rPr lang="th-TH" u="sng" dirty="0" err="1"/>
              <a:t>นอร์</a:t>
            </a:r>
            <a:r>
              <a:rPr lang="th-TH" u="sng" dirty="0"/>
              <a:t>เกตชนิด 2 อินพุต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25" y="5877272"/>
            <a:ext cx="8568952" cy="8402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557" y="1556792"/>
            <a:ext cx="2486025" cy="25241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898" y="4317106"/>
            <a:ext cx="2733672" cy="115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341" y="4630837"/>
            <a:ext cx="1224136" cy="61319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0118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6632"/>
            <a:ext cx="1061509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 err="1"/>
              <a:t>นอร์</a:t>
            </a:r>
            <a:r>
              <a:rPr lang="th-TH" b="1" dirty="0"/>
              <a:t>เกต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107504" y="905268"/>
            <a:ext cx="36182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dirty="0"/>
              <a:t>ตารางความจริงของ</a:t>
            </a:r>
            <a:r>
              <a:rPr lang="th-TH" sz="2400" dirty="0" err="1"/>
              <a:t>นอร์</a:t>
            </a:r>
            <a:r>
              <a:rPr lang="th-TH" sz="2400" dirty="0"/>
              <a:t>เกตชนิด 2 อินพุต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68654"/>
            <a:ext cx="4752975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143" y="258852"/>
            <a:ext cx="1104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486337" y="346149"/>
            <a:ext cx="45608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สมการของ</a:t>
            </a:r>
            <a:r>
              <a:rPr lang="th-TH" dirty="0" err="1"/>
              <a:t>นอร์</a:t>
            </a:r>
            <a:r>
              <a:rPr lang="th-TH" dirty="0"/>
              <a:t>เกตชนิด 2 อินพุตเขียนได้ดังนี้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484" y="905268"/>
            <a:ext cx="4185318" cy="863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860480" y="1976049"/>
            <a:ext cx="395999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/>
              <a:t>เกตชนิดนี้ได้ถูกพัฒนามาจาก</a:t>
            </a:r>
            <a:r>
              <a:rPr lang="th-TH" sz="2400" dirty="0" err="1"/>
              <a:t>ออร์</a:t>
            </a:r>
            <a:r>
              <a:rPr lang="th-TH" sz="2400" dirty="0"/>
              <a:t>เกต </a:t>
            </a:r>
            <a:r>
              <a:rPr lang="th-TH" sz="2400" dirty="0" err="1"/>
              <a:t>และน็อต</a:t>
            </a:r>
            <a:r>
              <a:rPr lang="th-TH" sz="2400" dirty="0"/>
              <a:t>เกต</a:t>
            </a:r>
          </a:p>
          <a:p>
            <a:r>
              <a:rPr lang="th-TH" sz="2400" dirty="0"/>
              <a:t>โดยนำมาต่อร่วมกัน หลักการทำงาน ของ</a:t>
            </a:r>
            <a:r>
              <a:rPr lang="th-TH" sz="2400" dirty="0" err="1"/>
              <a:t>นอร์</a:t>
            </a:r>
            <a:r>
              <a:rPr lang="th-TH" sz="2400" dirty="0"/>
              <a:t>เกตมีลักษณะที่คล้ายกับ</a:t>
            </a:r>
            <a:r>
              <a:rPr lang="th-TH" sz="2400" dirty="0" err="1"/>
              <a:t>ออร์</a:t>
            </a:r>
            <a:r>
              <a:rPr lang="th-TH" sz="2400" dirty="0"/>
              <a:t>เกต ต่างกันตรงที่ให้ผลลัพธ์ออกมาตรงกันข้ามกับผลลัพธ์ของ</a:t>
            </a:r>
            <a:r>
              <a:rPr lang="th-TH" sz="2400" dirty="0" err="1"/>
              <a:t>ออร์</a:t>
            </a:r>
            <a:r>
              <a:rPr lang="th-TH" sz="2400" dirty="0"/>
              <a:t>เกต ซึ่งสามารถตรวจสอบการทำงานได้จาก</a:t>
            </a:r>
            <a:r>
              <a:rPr lang="th-TH" dirty="0"/>
              <a:t>ตารางความจริง </a:t>
            </a:r>
          </a:p>
        </p:txBody>
      </p:sp>
      <p:sp>
        <p:nvSpPr>
          <p:cNvPr id="8" name="Rectangle 7"/>
          <p:cNvSpPr/>
          <p:nvPr/>
        </p:nvSpPr>
        <p:spPr>
          <a:xfrm>
            <a:off x="535348" y="5192314"/>
            <a:ext cx="3510136" cy="15081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800" b="1" dirty="0"/>
              <a:t>เครื่องหมาย</a:t>
            </a:r>
            <a:r>
              <a:rPr lang="th-TH" sz="3600" b="1" dirty="0"/>
              <a:t> - </a:t>
            </a:r>
            <a:r>
              <a:rPr lang="th-TH" sz="1800" b="1" dirty="0"/>
              <a:t>แทนความหมาย </a:t>
            </a:r>
            <a:r>
              <a:rPr lang="th-TH" sz="1800" b="1" dirty="0" err="1"/>
              <a:t>น็อต</a:t>
            </a:r>
            <a:r>
              <a:rPr lang="th-TH" sz="1800" b="1" dirty="0"/>
              <a:t> (</a:t>
            </a:r>
            <a:r>
              <a:rPr lang="en-US" sz="1800" b="1" dirty="0"/>
              <a:t>NOT) </a:t>
            </a:r>
          </a:p>
          <a:p>
            <a:r>
              <a:rPr lang="th-TH" sz="1800" b="1" dirty="0"/>
              <a:t>เครื่องหมาย</a:t>
            </a:r>
            <a:r>
              <a:rPr lang="th-TH" sz="2400" b="1" dirty="0"/>
              <a:t> + </a:t>
            </a:r>
            <a:r>
              <a:rPr lang="th-TH" sz="1800" b="1" dirty="0"/>
              <a:t>แทนความหมาย </a:t>
            </a:r>
            <a:r>
              <a:rPr lang="th-TH" sz="1800" b="1" dirty="0" err="1"/>
              <a:t>ออร์</a:t>
            </a:r>
            <a:r>
              <a:rPr lang="th-TH" sz="1800" b="1" dirty="0"/>
              <a:t> (</a:t>
            </a:r>
            <a:r>
              <a:rPr lang="en-US" sz="1800" b="1" dirty="0"/>
              <a:t>OR) </a:t>
            </a:r>
          </a:p>
          <a:p>
            <a:r>
              <a:rPr lang="th-TH" sz="1800" b="1" dirty="0"/>
              <a:t>เครื่องหมาย</a:t>
            </a:r>
            <a:r>
              <a:rPr lang="th-TH" sz="3200" b="1" dirty="0"/>
              <a:t> . </a:t>
            </a:r>
            <a:r>
              <a:rPr lang="th-TH" sz="1800" b="1" dirty="0"/>
              <a:t>แทนความหมาย </a:t>
            </a:r>
            <a:r>
              <a:rPr lang="th-TH" sz="1800" b="1" dirty="0" err="1"/>
              <a:t>แอนด์</a:t>
            </a:r>
            <a:r>
              <a:rPr lang="th-TH" sz="1800" b="1" dirty="0"/>
              <a:t> (</a:t>
            </a:r>
            <a:r>
              <a:rPr lang="en-US" sz="1800" b="1" dirty="0"/>
              <a:t>AND) </a:t>
            </a:r>
            <a:endParaRPr lang="th-TH" sz="1800" b="1" dirty="0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480" y="4715260"/>
            <a:ext cx="271462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ight Brace 9"/>
          <p:cNvSpPr/>
          <p:nvPr/>
        </p:nvSpPr>
        <p:spPr>
          <a:xfrm>
            <a:off x="7575105" y="4715260"/>
            <a:ext cx="309263" cy="17380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8028384" y="5473005"/>
            <a:ext cx="11416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ตาราง</a:t>
            </a:r>
          </a:p>
          <a:p>
            <a:r>
              <a:rPr lang="en-US" dirty="0"/>
              <a:t>A </a:t>
            </a:r>
            <a:r>
              <a:rPr lang="th-TH" dirty="0" err="1"/>
              <a:t>ออร์</a:t>
            </a:r>
            <a:r>
              <a:rPr lang="en-US" dirty="0"/>
              <a:t> B</a:t>
            </a:r>
            <a:endParaRPr lang="th-TH" dirty="0"/>
          </a:p>
          <a:p>
            <a:endParaRPr lang="th-TH" dirty="0"/>
          </a:p>
        </p:txBody>
      </p:sp>
      <p:sp>
        <p:nvSpPr>
          <p:cNvPr id="14" name="Rectangle 13"/>
          <p:cNvSpPr/>
          <p:nvPr/>
        </p:nvSpPr>
        <p:spPr>
          <a:xfrm>
            <a:off x="8028384" y="5103673"/>
            <a:ext cx="91794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800" dirty="0"/>
              <a:t>OR gate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788024" y="4581128"/>
            <a:ext cx="40858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788024" y="4589512"/>
            <a:ext cx="0" cy="229587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188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993" y="188640"/>
            <a:ext cx="6624736" cy="125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2109" y="920633"/>
            <a:ext cx="21388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สัญลักษณ์ของ</a:t>
            </a:r>
            <a:r>
              <a:rPr lang="th-TH" dirty="0" err="1"/>
              <a:t>นอร์</a:t>
            </a:r>
            <a:r>
              <a:rPr lang="th-TH" dirty="0"/>
              <a:t>เกตชนิด 3 อินพุต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504" y="116632"/>
            <a:ext cx="1061509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 err="1"/>
              <a:t>นอร์</a:t>
            </a:r>
            <a:r>
              <a:rPr lang="th-TH" b="1" dirty="0"/>
              <a:t>เกต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145735" y="1874740"/>
            <a:ext cx="33329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สมการของ</a:t>
            </a:r>
            <a:r>
              <a:rPr lang="th-TH" dirty="0" err="1"/>
              <a:t>นอร์</a:t>
            </a:r>
            <a:r>
              <a:rPr lang="th-TH" dirty="0"/>
              <a:t>เกตชนิด 3 อินพุต</a:t>
            </a:r>
          </a:p>
          <a:p>
            <a:r>
              <a:rPr lang="th-TH" dirty="0"/>
              <a:t>เขียนได้ดังนี้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7" y="2852936"/>
            <a:ext cx="15049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174" y="1628800"/>
            <a:ext cx="5210200" cy="505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1188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16632"/>
            <a:ext cx="1061509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 err="1"/>
              <a:t>นอร์</a:t>
            </a:r>
            <a:r>
              <a:rPr lang="th-TH" b="1" dirty="0"/>
              <a:t>เกต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1619672" y="123790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เกต </a:t>
            </a:r>
            <a:r>
              <a:rPr lang="th-TH" dirty="0" err="1"/>
              <a:t>นอร์</a:t>
            </a:r>
            <a:r>
              <a:rPr lang="th-TH" dirty="0"/>
              <a:t>เขียนแทนด้วยสวิตช์ </a:t>
            </a:r>
            <a:r>
              <a:rPr lang="en-US" dirty="0"/>
              <a:t>A </a:t>
            </a:r>
            <a:r>
              <a:rPr lang="th-TH" dirty="0"/>
              <a:t>และ </a:t>
            </a:r>
            <a:r>
              <a:rPr lang="en-US" dirty="0"/>
              <a:t>B </a:t>
            </a:r>
            <a:r>
              <a:rPr lang="th-TH" dirty="0"/>
              <a:t>รีเลย์ </a:t>
            </a:r>
            <a:r>
              <a:rPr lang="en-US" dirty="0"/>
              <a:t>D </a:t>
            </a:r>
            <a:r>
              <a:rPr lang="th-TH" dirty="0"/>
              <a:t>และหลอดไฟ </a:t>
            </a:r>
            <a:r>
              <a:rPr lang="en-US" dirty="0"/>
              <a:t>Y </a:t>
            </a:r>
            <a:r>
              <a:rPr lang="th-TH" dirty="0"/>
              <a:t>ซึ่งทา หน้าที่เป็น เอาต์พุตของวงจร</a:t>
            </a:r>
            <a:r>
              <a:rPr lang="th-TH" b="1" dirty="0"/>
              <a:t>(เกต </a:t>
            </a:r>
            <a:r>
              <a:rPr lang="th-TH" b="1" dirty="0" err="1"/>
              <a:t>นอร์</a:t>
            </a:r>
            <a:r>
              <a:rPr lang="th-TH" b="1" dirty="0"/>
              <a:t> คือ เกต </a:t>
            </a:r>
            <a:r>
              <a:rPr lang="th-TH" b="1" dirty="0" err="1"/>
              <a:t>น็อต</a:t>
            </a:r>
            <a:r>
              <a:rPr lang="th-TH" b="1" dirty="0"/>
              <a:t>-</a:t>
            </a:r>
            <a:r>
              <a:rPr lang="th-TH" b="1" dirty="0" err="1"/>
              <a:t>ออร์</a:t>
            </a:r>
            <a:r>
              <a:rPr lang="th-TH" b="1" dirty="0"/>
              <a:t>) </a:t>
            </a:r>
            <a:endParaRPr lang="th-TH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717232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93096"/>
            <a:ext cx="200025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907458"/>
            <a:ext cx="2169698" cy="89780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6818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88640"/>
            <a:ext cx="157286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 err="1"/>
              <a:t>แนนด์</a:t>
            </a:r>
            <a:r>
              <a:rPr lang="th-TH" sz="3600" b="1" dirty="0"/>
              <a:t>เกต</a:t>
            </a:r>
            <a:endParaRPr lang="th-TH" sz="3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676456" cy="68475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47" y="2492896"/>
            <a:ext cx="271462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132856"/>
            <a:ext cx="3086100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34" y="3750196"/>
            <a:ext cx="23812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382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8640"/>
            <a:ext cx="157286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 err="1"/>
              <a:t>แนนด์</a:t>
            </a:r>
            <a:r>
              <a:rPr lang="th-TH" sz="3600" b="1" dirty="0"/>
              <a:t>เกต</a:t>
            </a:r>
            <a:endParaRPr lang="th-TH" sz="3600" dirty="0"/>
          </a:p>
        </p:txBody>
      </p:sp>
      <p:sp>
        <p:nvSpPr>
          <p:cNvPr id="3" name="Rectangle 2"/>
          <p:cNvSpPr/>
          <p:nvPr/>
        </p:nvSpPr>
        <p:spPr>
          <a:xfrm>
            <a:off x="251520" y="980728"/>
            <a:ext cx="85689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err="1"/>
              <a:t>แนนด์</a:t>
            </a:r>
            <a:r>
              <a:rPr lang="th-TH" b="1" dirty="0"/>
              <a:t>เกต </a:t>
            </a:r>
            <a:r>
              <a:rPr lang="th-TH" dirty="0"/>
              <a:t>เป็นลอจิกเกตที่มีการทำงานตรงกันข้ามกับ</a:t>
            </a:r>
            <a:r>
              <a:rPr lang="th-TH" dirty="0" err="1"/>
              <a:t>แอนด์</a:t>
            </a:r>
            <a:r>
              <a:rPr lang="th-TH" dirty="0"/>
              <a:t>เกตนั่นคือ </a:t>
            </a:r>
          </a:p>
          <a:p>
            <a:r>
              <a:rPr lang="th-TH" dirty="0"/>
              <a:t>ในสภาวะที่อินพุตเหมือนกันถ้า</a:t>
            </a:r>
            <a:r>
              <a:rPr lang="th-TH" dirty="0" err="1"/>
              <a:t>แอนด์</a:t>
            </a:r>
            <a:r>
              <a:rPr lang="th-TH" dirty="0"/>
              <a:t>เกตให้เอาต์พุตเป็นลอจิก 0 </a:t>
            </a:r>
            <a:r>
              <a:rPr lang="th-TH" dirty="0" err="1"/>
              <a:t>แนนด์</a:t>
            </a:r>
            <a:r>
              <a:rPr lang="th-TH" dirty="0"/>
              <a:t>เกตจะให้เอาต์พุตเป็นลอจิก 1 และในทำนองเดียวกันถ้าสภาวะอินพุตเหมือนกันถ้า</a:t>
            </a:r>
            <a:r>
              <a:rPr lang="th-TH" dirty="0" err="1"/>
              <a:t>แอนด์</a:t>
            </a:r>
            <a:r>
              <a:rPr lang="th-TH" dirty="0"/>
              <a:t>เกตให้</a:t>
            </a:r>
            <a:r>
              <a:rPr lang="th-TH" dirty="0" err="1"/>
              <a:t>เอาต์</a:t>
            </a:r>
            <a:r>
              <a:rPr lang="th-TH" dirty="0"/>
              <a:t>เป็นลอจิก 1 </a:t>
            </a:r>
            <a:r>
              <a:rPr lang="th-TH" dirty="0" err="1"/>
              <a:t>แนนด์</a:t>
            </a:r>
            <a:r>
              <a:rPr lang="th-TH" dirty="0"/>
              <a:t>เกตจะให้เอาต์พุตเป็นลอจิก 0 สามารถเขียนสัญลักษณ์ สมการลอจิก และตารางความจริงได้ดังนี้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27497"/>
            <a:ext cx="782955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4989699"/>
            <a:ext cx="4968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สมการของ</a:t>
            </a:r>
            <a:r>
              <a:rPr lang="th-TH" dirty="0" err="1"/>
              <a:t>แนนด์</a:t>
            </a:r>
            <a:r>
              <a:rPr lang="th-TH" dirty="0"/>
              <a:t>เกตชนิด 2 อินพุตเขียนได้ดังนี้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008094"/>
            <a:ext cx="8763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1188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88640"/>
            <a:ext cx="157286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 err="1"/>
              <a:t>แนนด์</a:t>
            </a:r>
            <a:r>
              <a:rPr lang="th-TH" sz="3600" b="1" dirty="0"/>
              <a:t>เกต</a:t>
            </a:r>
            <a:endParaRPr lang="th-TH" sz="3600" dirty="0"/>
          </a:p>
        </p:txBody>
      </p:sp>
      <p:sp>
        <p:nvSpPr>
          <p:cNvPr id="3" name="Rectangle 2"/>
          <p:cNvSpPr/>
          <p:nvPr/>
        </p:nvSpPr>
        <p:spPr>
          <a:xfrm>
            <a:off x="4211960" y="311751"/>
            <a:ext cx="43749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ตารางความจริงของ</a:t>
            </a:r>
            <a:r>
              <a:rPr lang="th-TH" dirty="0" err="1"/>
              <a:t>แนนด์</a:t>
            </a:r>
            <a:r>
              <a:rPr lang="th-TH" dirty="0"/>
              <a:t>เกตชนิด 2 อินพุต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030" y="980728"/>
            <a:ext cx="4676775" cy="3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1839461" cy="251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184" y="6240179"/>
            <a:ext cx="241925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 err="1"/>
              <a:t>แอนด์</a:t>
            </a:r>
            <a:r>
              <a:rPr lang="th-TH" dirty="0"/>
              <a:t>เกต</a:t>
            </a:r>
            <a:r>
              <a:rPr lang="en-US" b="1" i="1" dirty="0"/>
              <a:t>Y = A · B 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4427984" y="52292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b="1" dirty="0" err="1"/>
              <a:t>แนนด์</a:t>
            </a:r>
            <a:r>
              <a:rPr lang="th-TH" b="1" dirty="0"/>
              <a:t>เกต </a:t>
            </a:r>
            <a:r>
              <a:rPr lang="th-TH" dirty="0"/>
              <a:t>เป็นลอจิกเกตที่มีการทำงานตรงกันข้ามกับ</a:t>
            </a:r>
            <a:r>
              <a:rPr lang="th-TH" dirty="0" err="1"/>
              <a:t>แอนด์</a:t>
            </a:r>
            <a:r>
              <a:rPr lang="th-TH" dirty="0"/>
              <a:t>เกตนั่น</a:t>
            </a:r>
          </a:p>
        </p:txBody>
      </p:sp>
      <p:sp>
        <p:nvSpPr>
          <p:cNvPr id="8" name="Rectangle 7"/>
          <p:cNvSpPr/>
          <p:nvPr/>
        </p:nvSpPr>
        <p:spPr>
          <a:xfrm>
            <a:off x="149246" y="1412776"/>
            <a:ext cx="3911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สมการของ</a:t>
            </a:r>
            <a:r>
              <a:rPr lang="th-TH" dirty="0" err="1"/>
              <a:t>แนนด์</a:t>
            </a:r>
            <a:r>
              <a:rPr lang="th-TH" dirty="0"/>
              <a:t>เกตชนิด 2 อินพุตเขียนได้ดังนี้</a:t>
            </a:r>
          </a:p>
        </p:txBody>
      </p:sp>
      <p:sp>
        <p:nvSpPr>
          <p:cNvPr id="7" name="Left Brace 6"/>
          <p:cNvSpPr/>
          <p:nvPr/>
        </p:nvSpPr>
        <p:spPr>
          <a:xfrm flipV="1">
            <a:off x="3546764" y="980728"/>
            <a:ext cx="460604" cy="32403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0908"/>
            <a:ext cx="876300" cy="5048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11" name="Straight Connector 10"/>
          <p:cNvCxnSpPr/>
          <p:nvPr/>
        </p:nvCxnSpPr>
        <p:spPr>
          <a:xfrm flipV="1">
            <a:off x="2234997" y="4869160"/>
            <a:ext cx="6764987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999984" y="2366883"/>
            <a:ext cx="0" cy="2502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8586876" y="2366883"/>
            <a:ext cx="4131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188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88640"/>
            <a:ext cx="216024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b="1" dirty="0"/>
              <a:t>4.</a:t>
            </a:r>
            <a:r>
              <a:rPr lang="th-TH" sz="3600" b="1" dirty="0" err="1"/>
              <a:t>แนนด์</a:t>
            </a:r>
            <a:r>
              <a:rPr lang="th-TH" sz="3600" b="1" dirty="0"/>
              <a:t>เกต</a:t>
            </a:r>
            <a:endParaRPr lang="th-TH" sz="3600" dirty="0"/>
          </a:p>
        </p:txBody>
      </p:sp>
      <p:sp>
        <p:nvSpPr>
          <p:cNvPr id="4" name="Rectangle 3"/>
          <p:cNvSpPr/>
          <p:nvPr/>
        </p:nvSpPr>
        <p:spPr>
          <a:xfrm>
            <a:off x="3851920" y="1613442"/>
            <a:ext cx="3119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/>
              <a:t>สัญลักษณ์ของ</a:t>
            </a:r>
            <a:r>
              <a:rPr lang="th-TH" sz="2000" dirty="0" err="1"/>
              <a:t>แนนด์</a:t>
            </a:r>
            <a:r>
              <a:rPr lang="th-TH" sz="2000" dirty="0"/>
              <a:t>เกตชนิด 3 อินพุต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534" y="1537302"/>
            <a:ext cx="11525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6632"/>
            <a:ext cx="6624736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1893" y="1551887"/>
            <a:ext cx="3778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dirty="0"/>
              <a:t>ตารางความจริงของ</a:t>
            </a:r>
            <a:r>
              <a:rPr lang="th-TH" sz="2400" dirty="0" err="1"/>
              <a:t>แนนด์</a:t>
            </a:r>
            <a:r>
              <a:rPr lang="th-TH" sz="2400" dirty="0"/>
              <a:t>เกตชนิด 3 อินพุต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13552"/>
            <a:ext cx="4586059" cy="4483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4" y="3736053"/>
            <a:ext cx="3109664" cy="3051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94184" y="3028167"/>
            <a:ext cx="3891702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dirty="0"/>
              <a:t>สมการของ</a:t>
            </a:r>
            <a:r>
              <a:rPr lang="th-TH" sz="2000" dirty="0" err="1"/>
              <a:t>แอนด์</a:t>
            </a:r>
            <a:r>
              <a:rPr lang="th-TH" sz="2000" dirty="0"/>
              <a:t>เกตชนิด 3 อินพุตเขียนได้ดังนี้</a:t>
            </a:r>
          </a:p>
          <a:p>
            <a:r>
              <a:rPr lang="th-TH" sz="2000" dirty="0"/>
              <a:t> </a:t>
            </a:r>
            <a:r>
              <a:rPr lang="en-US" sz="2000" i="1" dirty="0"/>
              <a:t>Y </a:t>
            </a:r>
            <a:r>
              <a:rPr lang="en-US" sz="2000" dirty="0"/>
              <a:t>= </a:t>
            </a:r>
            <a:r>
              <a:rPr lang="en-US" sz="2000" i="1" dirty="0"/>
              <a:t>A</a:t>
            </a:r>
            <a:r>
              <a:rPr lang="en-US" sz="2000" dirty="0"/>
              <a:t>.</a:t>
            </a:r>
            <a:r>
              <a:rPr lang="en-US" sz="2000" i="1" dirty="0"/>
              <a:t>B</a:t>
            </a:r>
            <a:r>
              <a:rPr lang="en-US" sz="2000" dirty="0"/>
              <a:t>.</a:t>
            </a:r>
            <a:r>
              <a:rPr lang="en-US" sz="2000" i="1" dirty="0"/>
              <a:t>C</a:t>
            </a:r>
            <a:endParaRPr lang="th-TH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707904" y="659735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707904" y="4509120"/>
            <a:ext cx="0" cy="2088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203848" y="450912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8892480" y="3140968"/>
            <a:ext cx="0" cy="3456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8654003" y="3140968"/>
            <a:ext cx="23847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188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2186817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dirty="0"/>
              <a:t>5.</a:t>
            </a:r>
            <a:r>
              <a:rPr lang="th-TH" dirty="0"/>
              <a:t>บัฟเฟอร์เกต</a:t>
            </a:r>
            <a:r>
              <a:rPr lang="en-US" dirty="0"/>
              <a:t>   </a:t>
            </a:r>
            <a:r>
              <a:rPr lang="en-US" sz="2000" dirty="0"/>
              <a:t> </a:t>
            </a:r>
            <a:r>
              <a:rPr lang="en-US" dirty="0"/>
              <a:t>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555776" y="260648"/>
            <a:ext cx="61926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บัฟเฟอร์เกต เป็นลอจิกเกตที่ให้ผลระดับสัญญาณทางเอาต์พุตเหมือนกับอินพุตเขียนสัญลักษณ์ สมการลอจิก และตารางความจริงได้ดังนี้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89402"/>
            <a:ext cx="67056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0467" y="3144982"/>
            <a:ext cx="27943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สัญลักษณ์ของบัฟเฟอร์เกต</a:t>
            </a:r>
          </a:p>
        </p:txBody>
      </p:sp>
      <p:sp>
        <p:nvSpPr>
          <p:cNvPr id="7" name="Rectangle 6"/>
          <p:cNvSpPr/>
          <p:nvPr/>
        </p:nvSpPr>
        <p:spPr>
          <a:xfrm>
            <a:off x="4382480" y="2952107"/>
            <a:ext cx="4384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สมการของบัฟเฟอร์เกตเขียนได้ดังนี้ </a:t>
            </a:r>
            <a:r>
              <a:rPr lang="en-US" i="1" dirty="0"/>
              <a:t>Y </a:t>
            </a:r>
            <a:r>
              <a:rPr lang="en-US" dirty="0"/>
              <a:t>= </a:t>
            </a:r>
            <a:r>
              <a:rPr lang="en-US" i="1" dirty="0"/>
              <a:t>A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467544" y="3861048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ตารางความจริงของบัฟเฟอร์เกต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18" y="4384268"/>
            <a:ext cx="3371850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968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6443"/>
            <a:ext cx="210025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 err="1"/>
              <a:t>เอ็กซ์คลูซีฟออร์</a:t>
            </a:r>
            <a:r>
              <a:rPr lang="th-TH" dirty="0"/>
              <a:t>เกต </a:t>
            </a:r>
          </a:p>
        </p:txBody>
      </p:sp>
      <p:sp>
        <p:nvSpPr>
          <p:cNvPr id="5" name="Rectangle 4"/>
          <p:cNvSpPr/>
          <p:nvPr/>
        </p:nvSpPr>
        <p:spPr>
          <a:xfrm>
            <a:off x="238735" y="144795"/>
            <a:ext cx="87334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                           </a:t>
            </a:r>
            <a:r>
              <a:rPr lang="th-TH" dirty="0" err="1"/>
              <a:t>เอ็กซ์คลูซีฟออร์</a:t>
            </a:r>
            <a:r>
              <a:rPr lang="th-TH" dirty="0"/>
              <a:t>เกต หรือ </a:t>
            </a:r>
            <a:r>
              <a:rPr lang="en-US" sz="2400" dirty="0"/>
              <a:t>Ex – OR Gate </a:t>
            </a:r>
            <a:r>
              <a:rPr lang="th-TH" dirty="0"/>
              <a:t>จะให้เอาต์พุตเป็นลอจิก 1 ก็ต่อเมื่ออินพุต </a:t>
            </a:r>
            <a:r>
              <a:rPr lang="en-US" dirty="0"/>
              <a:t>A</a:t>
            </a:r>
            <a:r>
              <a:rPr lang="th-TH" dirty="0"/>
              <a:t>และอินพุต </a:t>
            </a:r>
            <a:r>
              <a:rPr lang="en-US" dirty="0"/>
              <a:t>B </a:t>
            </a:r>
            <a:r>
              <a:rPr lang="th-TH" dirty="0"/>
              <a:t>มีสภาวะลอจิกต่างกัน นอกเหนือจากสภาวะดังกล่าว </a:t>
            </a:r>
          </a:p>
          <a:p>
            <a:r>
              <a:rPr lang="th-TH" dirty="0" err="1"/>
              <a:t>เอ็กซ์คลูซีฟออร์</a:t>
            </a:r>
            <a:r>
              <a:rPr lang="th-TH" dirty="0"/>
              <a:t>เกตจะให้เอาต์พุตเป็นลอจิก 0 สามารถเขียนสัญลักษณ์ สมการลอจิก และตารางความจริงได้ดังนี้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18" y="1812910"/>
            <a:ext cx="4734599" cy="90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0588" y="2714454"/>
            <a:ext cx="5238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สัญลักษณ์ของ</a:t>
            </a:r>
            <a:r>
              <a:rPr lang="th-TH" dirty="0" err="1"/>
              <a:t>เอ็กซ์คลูซีฟออร์</a:t>
            </a:r>
            <a:r>
              <a:rPr lang="th-TH" dirty="0"/>
              <a:t>เกตชนิด 2 อินพุต</a:t>
            </a:r>
          </a:p>
        </p:txBody>
      </p:sp>
      <p:sp>
        <p:nvSpPr>
          <p:cNvPr id="7" name="Rectangle 6"/>
          <p:cNvSpPr/>
          <p:nvPr/>
        </p:nvSpPr>
        <p:spPr>
          <a:xfrm>
            <a:off x="238735" y="347019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dirty="0"/>
              <a:t>สมการของ</a:t>
            </a:r>
            <a:r>
              <a:rPr lang="th-TH" dirty="0" err="1"/>
              <a:t>เอ็กซ์คลูซีฟออร์</a:t>
            </a:r>
            <a:r>
              <a:rPr lang="th-TH" dirty="0"/>
              <a:t>เกตชนิด 2 อินพุตเขียนได้ดังนี้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952" y="3939996"/>
            <a:ext cx="10668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791" y="2860890"/>
            <a:ext cx="3615705" cy="260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973334" y="2514399"/>
            <a:ext cx="41614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/>
              <a:t>ตารางความจริงของ</a:t>
            </a:r>
            <a:r>
              <a:rPr lang="th-TH" sz="2000" dirty="0" err="1"/>
              <a:t>เอ็กซ์คลูซีฟออร์</a:t>
            </a:r>
            <a:r>
              <a:rPr lang="th-TH" sz="2000" dirty="0"/>
              <a:t>เกตชนิด 2 อินพุต</a:t>
            </a: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8" y="1470725"/>
            <a:ext cx="2309774" cy="979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37112"/>
            <a:ext cx="2158340" cy="155216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017" y="4788799"/>
            <a:ext cx="2870332" cy="188958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51531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6443"/>
            <a:ext cx="210025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dirty="0" err="1"/>
              <a:t>เอ็กซ์คลูซีฟออร์</a:t>
            </a:r>
            <a:r>
              <a:rPr lang="th-TH" dirty="0"/>
              <a:t>เกต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764704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เกตชนิดนี้สัญญาณ เอาต์พุตจะปรากฏเป็นลอจิก “1” ก็ต่อเมื่ออินพุต </a:t>
            </a:r>
            <a:r>
              <a:rPr lang="en-US" dirty="0"/>
              <a:t>A </a:t>
            </a:r>
            <a:r>
              <a:rPr lang="th-TH" dirty="0"/>
              <a:t>และ </a:t>
            </a:r>
            <a:r>
              <a:rPr lang="en-US" dirty="0"/>
              <a:t>B </a:t>
            </a:r>
            <a:r>
              <a:rPr lang="th-TH" dirty="0"/>
              <a:t>มีค่าเป็นลอจิก “0” และ “1” หรือ ตรงข้ามกัน ถ้านอกเหนือจากกรณีเหล่านี้เอาต์พุตตะปรากฏเป็นลอจิก “0”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717" y="2780927"/>
            <a:ext cx="28956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14190"/>
            <a:ext cx="2486025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02851" y="4852615"/>
            <a:ext cx="67622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แสดงสัญลักษณ์ และตารางความจริงของเกต </a:t>
            </a:r>
            <a:r>
              <a:rPr lang="th-TH" b="1" dirty="0" err="1"/>
              <a:t>เอกซ์คลูซีฟออร์</a:t>
            </a:r>
            <a:r>
              <a:rPr lang="th-TH" b="1" dirty="0"/>
              <a:t> </a:t>
            </a:r>
            <a:endParaRPr lang="th-TH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454" y="5517232"/>
            <a:ext cx="252412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517232"/>
            <a:ext cx="20193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572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45936"/>
            <a:ext cx="229261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 err="1"/>
              <a:t>เอ็กซ์คลูซีฟนอร์</a:t>
            </a:r>
            <a:r>
              <a:rPr lang="th-TH" b="1" dirty="0"/>
              <a:t>เกต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131114" y="764704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 err="1"/>
              <a:t>เอ็กซ์คลูซีฟนอร์</a:t>
            </a:r>
            <a:r>
              <a:rPr lang="th-TH" sz="2400" dirty="0"/>
              <a:t>เกต หรือ </a:t>
            </a:r>
            <a:r>
              <a:rPr lang="en-US" sz="2400" dirty="0"/>
              <a:t>Ex – NOR Gate </a:t>
            </a:r>
            <a:r>
              <a:rPr lang="th-TH" sz="2400" dirty="0"/>
              <a:t>จะให้เอาต์พุตเป็นลอจิก 1 ก็ต่อเมื่อ</a:t>
            </a:r>
          </a:p>
          <a:p>
            <a:r>
              <a:rPr lang="th-TH" sz="2400" dirty="0"/>
              <a:t>อินพุต </a:t>
            </a:r>
            <a:r>
              <a:rPr lang="en-US" sz="2400" dirty="0"/>
              <a:t>A </a:t>
            </a:r>
            <a:r>
              <a:rPr lang="th-TH" sz="2400" dirty="0"/>
              <a:t>และอินพุต </a:t>
            </a:r>
            <a:r>
              <a:rPr lang="en-US" sz="2400" dirty="0"/>
              <a:t>B </a:t>
            </a:r>
            <a:r>
              <a:rPr lang="th-TH" sz="2400" dirty="0"/>
              <a:t>มีสภาวะลอจิกเหมือนกัน นอกเหนือจากสภาวะดังกล่าว</a:t>
            </a:r>
          </a:p>
          <a:p>
            <a:r>
              <a:rPr lang="th-TH" sz="2400" dirty="0" err="1"/>
              <a:t>เอ็กซ์คลูซีฟนอร์</a:t>
            </a:r>
            <a:r>
              <a:rPr lang="th-TH" sz="2400" dirty="0"/>
              <a:t>เกตจะให้เอาต์พุตเป็นลอจิก 0  สามารถเขียนสัญลักษณ์ สมการลอจิกและตารางความจริงได้ดังนี้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026" y="1921380"/>
            <a:ext cx="4680520" cy="1109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5337" y="2952580"/>
            <a:ext cx="5046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สัญลักษณ์ของ</a:t>
            </a:r>
            <a:r>
              <a:rPr lang="th-TH" dirty="0" err="1"/>
              <a:t>เอ็กซ์คลูซีฟนอร์</a:t>
            </a:r>
            <a:r>
              <a:rPr lang="th-TH" dirty="0"/>
              <a:t>เกตชนิด 2 อินพุต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52580"/>
            <a:ext cx="11715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33664" y="6044756"/>
            <a:ext cx="5310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/>
              <a:t>ตารางความจริงของ</a:t>
            </a:r>
            <a:r>
              <a:rPr lang="th-TH" sz="2400" b="1" dirty="0" err="1"/>
              <a:t>เอ็กซ์คลูซีฟนอร์</a:t>
            </a:r>
            <a:r>
              <a:rPr lang="th-TH" sz="2400" b="1" dirty="0"/>
              <a:t>เกตชนิด 2 อินพุต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38356"/>
            <a:ext cx="3668266" cy="26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7751" y="3536377"/>
            <a:ext cx="45720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h-TH" sz="2400" dirty="0"/>
              <a:t>เกตชนิดนี้คล้ายกับ</a:t>
            </a:r>
            <a:r>
              <a:rPr lang="th-TH" sz="2400" dirty="0" err="1"/>
              <a:t>เอกซ์คลูซีฟ</a:t>
            </a:r>
            <a:r>
              <a:rPr lang="th-TH" sz="2400" dirty="0"/>
              <a:t>-</a:t>
            </a:r>
            <a:r>
              <a:rPr lang="th-TH" sz="2400" dirty="0" err="1"/>
              <a:t>ออร์</a:t>
            </a:r>
            <a:r>
              <a:rPr lang="th-TH" sz="2400" dirty="0"/>
              <a:t>เกต ซึ่งเกิดจาก การนำเอาเกตชนิดอื่นมาประยุกต์ใช้งาน แต่จะต่างกัน ตรงที่ค่าที่ได้จากเอาต์พุตจะตรงข้ามกัน ถ้าสัญญาณอินพุต เป็น “1” หรือ “0” ทั้งคู่ จะเป็นผลทำ ให้เอาต์พุตเป็น “1” ทันที ดังนั้น เกตชนิดนี้จึงเรียกอีกอย่างหนึ่งว่า คอมพารา</a:t>
            </a:r>
            <a:r>
              <a:rPr lang="th-TH" sz="2400" dirty="0" err="1"/>
              <a:t>เตอร์</a:t>
            </a:r>
            <a:r>
              <a:rPr lang="th-TH" sz="2400" dirty="0"/>
              <a:t> (</a:t>
            </a:r>
            <a:r>
              <a:rPr lang="en-US" sz="2400" dirty="0"/>
              <a:t>Comparator) </a:t>
            </a:r>
            <a:endParaRPr lang="th-TH" sz="24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397" y="2090240"/>
            <a:ext cx="148590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572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15" y="1268760"/>
            <a:ext cx="7874138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145936"/>
            <a:ext cx="229261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 err="1"/>
              <a:t>เอ็กซ์คลูซีฟนอร์</a:t>
            </a:r>
            <a:r>
              <a:rPr lang="th-TH" b="1" dirty="0"/>
              <a:t>เกต</a:t>
            </a:r>
            <a:endParaRPr lang="th-TH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933056"/>
            <a:ext cx="7448550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59" y="3468929"/>
            <a:ext cx="7029450" cy="4953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81572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154" y="548680"/>
            <a:ext cx="813690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/>
              <a:t>การนำเกตไปใช้งาน</a:t>
            </a:r>
          </a:p>
          <a:p>
            <a:r>
              <a:rPr lang="th-TH" dirty="0"/>
              <a:t>     เครื่องใช้ไฟฟ้าที่ใช้ระบบดิจิตอล เช่น เครื่องคิดเลข นาฬิกา โทรศัพท์เคลื่อนที่ บอร์ดแสดงผล  ตัวอักษร หรือ ป้ายไฟวิ่ง และอุปกรณ์ทั่วไปในงานดิจิตอลที่เราพบเห็น มีระบบการการทำงานต่าง ๆ ถูกสร้างจากตัวดำเนินการ (</a:t>
            </a:r>
            <a:r>
              <a:rPr lang="en-US" dirty="0"/>
              <a:t>Operator) </a:t>
            </a:r>
            <a:r>
              <a:rPr lang="th-TH" dirty="0"/>
              <a:t>กระทำทางลอจิก เรียกว่า ลอจิกเกต </a:t>
            </a:r>
          </a:p>
          <a:p>
            <a:endParaRPr lang="th-TH" dirty="0"/>
          </a:p>
          <a:p>
            <a:r>
              <a:rPr lang="th-TH" dirty="0"/>
              <a:t>โดยลอจิกเกตจะเป็นการกระทำกับเลขฐานสอง หรือ บางครั้งจะเรียกว่า </a:t>
            </a:r>
            <a:r>
              <a:rPr lang="th-TH" dirty="0" err="1"/>
              <a:t>ไบ</a:t>
            </a:r>
            <a:r>
              <a:rPr lang="th-TH" dirty="0"/>
              <a:t>นารีลอจิกเกต การออกแบบการทำงานด้านดิจิตอลอิเล็กทรอนิกส์จะต้องเข้าใจ </a:t>
            </a:r>
            <a:r>
              <a:rPr lang="th-TH" dirty="0" err="1"/>
              <a:t>ไบ</a:t>
            </a:r>
            <a:r>
              <a:rPr lang="th-TH" dirty="0"/>
              <a:t>นารีลอจิกเกต หรือ ระบบคอมพิวเตอร์ก็</a:t>
            </a:r>
            <a:r>
              <a:rPr lang="th-TH" dirty="0" err="1"/>
              <a:t>ใช้ไบ</a:t>
            </a:r>
            <a:r>
              <a:rPr lang="th-TH" dirty="0"/>
              <a:t>นารีลอจิกเกตเช่นกัน </a:t>
            </a:r>
          </a:p>
          <a:p>
            <a:endParaRPr lang="th-TH" dirty="0"/>
          </a:p>
          <a:p>
            <a:r>
              <a:rPr lang="th-TH" dirty="0"/>
              <a:t>เพียงแต่เป็นวงจรที่ซับซ้อนขึ้น ตัวลอจิกเกตโครงสร้างอย่างง่าย อาจสร้างง่าย ๆ ได้จากสวิตซ์ รีเลย์ ทรานซิสเตอร์ ไดโอด หรือ</a:t>
            </a:r>
          </a:p>
        </p:txBody>
      </p:sp>
    </p:spTree>
    <p:extLst>
      <p:ext uri="{BB962C8B-B14F-4D97-AF65-F5344CB8AC3E}">
        <p14:creationId xmlns:p14="http://schemas.microsoft.com/office/powerpoint/2010/main" val="1281572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594266"/>
            <a:ext cx="81369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หรือไอซี ในงานวงจรดิจิตอลจะใช้ลอจิกเกตในรูปแบบวงจรรวมเป็นโครงสร้างหลัก ที่นิยมใช้กันจะเป็นวงจรรวมตระกูล </a:t>
            </a:r>
            <a:r>
              <a:rPr lang="en-US" dirty="0"/>
              <a:t>TTL CMOS </a:t>
            </a:r>
            <a:r>
              <a:rPr lang="th-TH" dirty="0"/>
              <a:t>หรือ วงจรรวมแบบโปรแกรมได้(</a:t>
            </a:r>
            <a:r>
              <a:rPr lang="en-US" dirty="0"/>
              <a:t>PLD : </a:t>
            </a:r>
            <a:r>
              <a:rPr lang="en-US" sz="2400" dirty="0"/>
              <a:t>Programmable Logic Devices)</a:t>
            </a:r>
            <a:r>
              <a:rPr lang="th-TH" dirty="0"/>
              <a:t>ที่สามารถกำหนดตัวดำเนินการหลายๆ เกต ขึ้นเองโดยใช้ ไมโครคอนโทรลเลอร์ หรือ </a:t>
            </a:r>
            <a:r>
              <a:rPr lang="en-US" sz="2000" dirty="0"/>
              <a:t>CPLD/FPGA</a:t>
            </a:r>
            <a:r>
              <a:rPr lang="en-US" dirty="0"/>
              <a:t> </a:t>
            </a:r>
            <a:r>
              <a:rPr lang="th-TH" dirty="0"/>
              <a:t>โดยเกตพื้นฐานวงจรดิจิตอลมีหลายชนิดตามเงื่อนไข</a:t>
            </a:r>
            <a:r>
              <a:rPr lang="th-TH" dirty="0" err="1"/>
              <a:t>การด</a:t>
            </a:r>
            <a:r>
              <a:rPr lang="th-TH" dirty="0"/>
              <a:t>เนินงาน</a:t>
            </a:r>
          </a:p>
          <a:p>
            <a:r>
              <a:rPr lang="th-TH" dirty="0"/>
              <a:t> เช่น </a:t>
            </a:r>
            <a:r>
              <a:rPr lang="th-TH" dirty="0" err="1"/>
              <a:t>แอนด์</a:t>
            </a:r>
            <a:r>
              <a:rPr lang="th-TH" dirty="0"/>
              <a:t>เกต </a:t>
            </a:r>
            <a:r>
              <a:rPr lang="th-TH" dirty="0" err="1"/>
              <a:t>ออร์</a:t>
            </a:r>
            <a:r>
              <a:rPr lang="th-TH" dirty="0"/>
              <a:t>เกต บัฟเฟอร์เกต </a:t>
            </a:r>
            <a:r>
              <a:rPr lang="th-TH" dirty="0" err="1"/>
              <a:t>น็อต</a:t>
            </a:r>
            <a:r>
              <a:rPr lang="th-TH" dirty="0"/>
              <a:t>เกต </a:t>
            </a:r>
            <a:r>
              <a:rPr lang="th-TH" dirty="0" err="1"/>
              <a:t>แนน</a:t>
            </a:r>
            <a:r>
              <a:rPr lang="th-TH" dirty="0"/>
              <a:t>เกต</a:t>
            </a:r>
            <a:r>
              <a:rPr lang="th-TH" dirty="0" err="1"/>
              <a:t>นอร์</a:t>
            </a:r>
            <a:r>
              <a:rPr lang="th-TH" dirty="0"/>
              <a:t>เกต </a:t>
            </a:r>
            <a:r>
              <a:rPr lang="th-TH" dirty="0" err="1"/>
              <a:t>เอ็กซ์คลูซีฟ</a:t>
            </a:r>
            <a:r>
              <a:rPr lang="th-TH" dirty="0"/>
              <a:t>-</a:t>
            </a:r>
            <a:r>
              <a:rPr lang="th-TH" dirty="0" err="1"/>
              <a:t>ออร์</a:t>
            </a:r>
            <a:r>
              <a:rPr lang="th-TH" dirty="0"/>
              <a:t>เกต และ </a:t>
            </a:r>
            <a:r>
              <a:rPr lang="th-TH" dirty="0" err="1"/>
              <a:t>เอ็กซ์คลูซีฟ</a:t>
            </a:r>
            <a:r>
              <a:rPr lang="th-TH" dirty="0"/>
              <a:t>-</a:t>
            </a:r>
            <a:r>
              <a:rPr lang="th-TH" dirty="0" err="1"/>
              <a:t>ออร์</a:t>
            </a:r>
            <a:r>
              <a:rPr lang="th-TH" dirty="0"/>
              <a:t>เกต ใช้งานร่วมกันได้เป็นวงจรดิจิตอลตามคุณสมบัติที่</a:t>
            </a:r>
          </a:p>
          <a:p>
            <a:r>
              <a:rPr lang="th-TH" dirty="0"/>
              <a:t>ผู้ออกแบบวงจรได้ ดังตัวอย่างวงจร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71046"/>
            <a:ext cx="22829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u="sng" dirty="0"/>
              <a:t>การนำเกตไปใช้งาน</a:t>
            </a:r>
          </a:p>
        </p:txBody>
      </p:sp>
      <p:sp>
        <p:nvSpPr>
          <p:cNvPr id="4" name="Rectangle 3"/>
          <p:cNvSpPr/>
          <p:nvPr/>
        </p:nvSpPr>
        <p:spPr>
          <a:xfrm>
            <a:off x="2192988" y="6094131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u="sng" dirty="0"/>
              <a:t>ตัวอย่างวงจรดิจิตอลที่เกิดจากการเชื่อมโยงเกตพื้นฐาน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89040"/>
            <a:ext cx="4893796" cy="20882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59657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9672" y="2646449"/>
            <a:ext cx="6030416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dirty="0"/>
              <a:t>เช็ดชื่อ</a:t>
            </a:r>
          </a:p>
        </p:txBody>
      </p:sp>
    </p:spTree>
    <p:extLst>
      <p:ext uri="{BB962C8B-B14F-4D97-AF65-F5344CB8AC3E}">
        <p14:creationId xmlns:p14="http://schemas.microsoft.com/office/powerpoint/2010/main" val="1281572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1355</Words>
  <Application>Microsoft Office PowerPoint</Application>
  <PresentationFormat>On-screen Show (4:3)</PresentationFormat>
  <Paragraphs>120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ลอจิกเกตพื้นฐาน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ต่อไป ลอจิกเกต เครื่องหมายที่ใช้ในสมการลอจิก ตารางความจริง นอตเกต  แอนด์เกต แนนด์เกต ออร์เกต เอ็กซ์คลูซีฟออร์เกต เอ็กซ์คลูซีฟนอร์เกต</dc:title>
  <dc:creator>KKD Windows7 V.11_x64</dc:creator>
  <cp:lastModifiedBy>Computer</cp:lastModifiedBy>
  <cp:revision>140</cp:revision>
  <dcterms:created xsi:type="dcterms:W3CDTF">2021-08-28T02:00:32Z</dcterms:created>
  <dcterms:modified xsi:type="dcterms:W3CDTF">2026-08-16T05:40:55Z</dcterms:modified>
</cp:coreProperties>
</file>