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5" r:id="rId2"/>
    <p:sldId id="256" r:id="rId3"/>
    <p:sldId id="268" r:id="rId4"/>
    <p:sldId id="266" r:id="rId5"/>
    <p:sldId id="267" r:id="rId6"/>
    <p:sldId id="269" r:id="rId7"/>
    <p:sldId id="270" r:id="rId8"/>
    <p:sldId id="271" r:id="rId9"/>
    <p:sldId id="258" r:id="rId10"/>
    <p:sldId id="260" r:id="rId11"/>
    <p:sldId id="261" r:id="rId12"/>
    <p:sldId id="262" r:id="rId13"/>
    <p:sldId id="263" r:id="rId14"/>
    <p:sldId id="272" r:id="rId15"/>
    <p:sldId id="264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6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448F8-4AC6-4F2C-B8A7-81EE716157A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51155-4EBE-4CE6-BDD8-0B99ABB6ECE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154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51155-4EBE-4CE6-BDD8-0B99ABB6ECE8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098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106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67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856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183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748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284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896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794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019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445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117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AAFD-10BE-4916-898C-E9B9FD7010C4}" type="datetimeFigureOut">
              <a:rPr lang="th-TH" smtClean="0"/>
              <a:t>15/08/69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618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8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8628" y="1098342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3052" y="33744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48628" y="1969676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395536" y="2636912"/>
            <a:ext cx="8208912" cy="267765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800" b="1" dirty="0">
                <a:solidFill>
                  <a:srgbClr val="FFFF00"/>
                </a:solidFill>
              </a:rPr>
              <a:t>ลอจิกเกต</a:t>
            </a:r>
            <a:r>
              <a:rPr lang="en-US" sz="4800" b="1" dirty="0">
                <a:solidFill>
                  <a:srgbClr val="FFFF00"/>
                </a:solidFill>
              </a:rPr>
              <a:t> </a:t>
            </a:r>
            <a:endParaRPr lang="th-TH" sz="4800" b="1" dirty="0">
              <a:solidFill>
                <a:srgbClr val="FFFF00"/>
              </a:solidFill>
            </a:endParaRPr>
          </a:p>
          <a:p>
            <a:pPr algn="ctr"/>
            <a:r>
              <a:rPr lang="th-TH" sz="4000" b="1" dirty="0">
                <a:solidFill>
                  <a:srgbClr val="FFFF00"/>
                </a:solidFill>
              </a:rPr>
              <a:t>เครื่องหมายที่ใช้ในสมการลอจิก ตารางความจริง </a:t>
            </a:r>
            <a:br>
              <a:rPr lang="th-TH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AND gate </a:t>
            </a:r>
            <a:r>
              <a:rPr lang="th-TH" sz="4000" dirty="0">
                <a:solidFill>
                  <a:srgbClr val="FFFF00"/>
                </a:solidFill>
              </a:rPr>
              <a:t>เกต </a:t>
            </a:r>
            <a:r>
              <a:rPr lang="th-TH" sz="4000" dirty="0" err="1">
                <a:solidFill>
                  <a:srgbClr val="FFFF00"/>
                </a:solidFill>
              </a:rPr>
              <a:t>ออร์</a:t>
            </a:r>
            <a:r>
              <a:rPr lang="th-TH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00"/>
                </a:solidFill>
              </a:rPr>
              <a:t>OR gate</a:t>
            </a:r>
          </a:p>
          <a:p>
            <a:pPr algn="ctr"/>
            <a:endParaRPr lang="th-TH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4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188640"/>
            <a:ext cx="3168352" cy="57606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sz="4000" b="1" dirty="0">
                <a:solidFill>
                  <a:schemeClr val="dk1"/>
                </a:solidFill>
              </a:rPr>
              <a:t>ลอจิกเกต</a:t>
            </a:r>
            <a:r>
              <a:rPr lang="en-US" sz="4000" b="1" dirty="0">
                <a:solidFill>
                  <a:schemeClr val="dk1"/>
                </a:solidFill>
              </a:rPr>
              <a:t> </a:t>
            </a:r>
            <a:endParaRPr lang="th-TH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712968" cy="3888432"/>
          </a:xfrm>
        </p:spPr>
        <p:txBody>
          <a:bodyPr>
            <a:noAutofit/>
          </a:bodyPr>
          <a:lstStyle/>
          <a:p>
            <a:pPr algn="l"/>
            <a:r>
              <a:rPr lang="th-TH" sz="2800" dirty="0">
                <a:solidFill>
                  <a:schemeClr val="tx1"/>
                </a:solidFill>
              </a:rPr>
              <a:t>         อุปกรณ์พื้นฐานในวงจรดิจิตอลเราเรียกว่า ลอจิกเกต (</a:t>
            </a:r>
            <a:r>
              <a:rPr lang="en-US" sz="2000" dirty="0">
                <a:solidFill>
                  <a:schemeClr val="tx1"/>
                </a:solidFill>
              </a:rPr>
              <a:t>Logic Gate) </a:t>
            </a:r>
            <a:r>
              <a:rPr lang="th-TH" sz="2800" dirty="0">
                <a:solidFill>
                  <a:schemeClr val="tx1"/>
                </a:solidFill>
              </a:rPr>
              <a:t>ถูกผลิตมาเป็น</a:t>
            </a:r>
          </a:p>
          <a:p>
            <a:pPr algn="l"/>
            <a:r>
              <a:rPr lang="th-TH" sz="2800" dirty="0">
                <a:solidFill>
                  <a:schemeClr val="tx1"/>
                </a:solidFill>
              </a:rPr>
              <a:t>ไอซี (</a:t>
            </a:r>
            <a:r>
              <a:rPr lang="en-US" sz="2000" dirty="0">
                <a:solidFill>
                  <a:schemeClr val="tx1"/>
                </a:solidFill>
              </a:rPr>
              <a:t>Integrated Circuit) </a:t>
            </a:r>
            <a:r>
              <a:rPr lang="th-TH" sz="2800" dirty="0">
                <a:solidFill>
                  <a:schemeClr val="tx1"/>
                </a:solidFill>
              </a:rPr>
              <a:t>แบ่งได้เป็น 2 ชนิดตามโครงสร้างอุปกรณ์ภายใน คือ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1.</a:t>
            </a:r>
            <a:r>
              <a:rPr lang="th-TH" sz="2800" b="1" dirty="0">
                <a:solidFill>
                  <a:schemeClr val="tx1"/>
                </a:solidFill>
              </a:rPr>
              <a:t>ไอซีดิจิตอลชนิด</a:t>
            </a:r>
            <a:r>
              <a:rPr lang="en-US" sz="2000" b="1" dirty="0">
                <a:solidFill>
                  <a:schemeClr val="tx1"/>
                </a:solidFill>
              </a:rPr>
              <a:t>CMOS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th-TH" sz="2800" dirty="0">
                <a:solidFill>
                  <a:schemeClr val="tx1"/>
                </a:solidFill>
              </a:rPr>
              <a:t>มีผลต่อไฟฟ้าสถิตภายนอกชนิดนี้ต้องการไฟเลี้ยงประมาณ 3-15 โวลต์ และ</a:t>
            </a:r>
          </a:p>
          <a:p>
            <a:pPr algn="l"/>
            <a:endParaRPr lang="th-TH" sz="2800" dirty="0">
              <a:solidFill>
                <a:schemeClr val="tx1"/>
              </a:solidFill>
            </a:endParaRPr>
          </a:p>
          <a:p>
            <a:pPr algn="l"/>
            <a:endParaRPr lang="th-TH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2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  <a:r>
              <a:rPr lang="th-TH" sz="2800" b="1" dirty="0">
                <a:solidFill>
                  <a:schemeClr val="tx1"/>
                </a:solidFill>
              </a:rPr>
              <a:t> ไอซีดิจิตอลชนิด </a:t>
            </a:r>
            <a:r>
              <a:rPr lang="en-US" sz="2800" dirty="0">
                <a:solidFill>
                  <a:schemeClr val="tx1"/>
                </a:solidFill>
              </a:rPr>
              <a:t>TTL </a:t>
            </a:r>
            <a:r>
              <a:rPr lang="th-TH" sz="2800" dirty="0">
                <a:solidFill>
                  <a:schemeClr val="tx1"/>
                </a:solidFill>
              </a:rPr>
              <a:t>ย่อมาจาก </a:t>
            </a:r>
            <a:r>
              <a:rPr lang="en-US" sz="2000" dirty="0" err="1">
                <a:solidFill>
                  <a:schemeClr val="tx1"/>
                </a:solidFill>
              </a:rPr>
              <a:t>TransistorTransistor</a:t>
            </a:r>
            <a:r>
              <a:rPr lang="en-US" sz="2000" dirty="0">
                <a:solidFill>
                  <a:schemeClr val="tx1"/>
                </a:solidFill>
              </a:rPr>
              <a:t> Logic </a:t>
            </a:r>
            <a:r>
              <a:rPr lang="th-TH" sz="2800" dirty="0">
                <a:solidFill>
                  <a:schemeClr val="tx1"/>
                </a:solidFill>
              </a:rPr>
              <a:t>โครงสร้างภายในเป็นทรานซิสเตอร์ ต้องการไฟเลี้ยงประมาณ 4.</a:t>
            </a:r>
            <a:r>
              <a:rPr lang="th-TH" sz="2400" dirty="0">
                <a:solidFill>
                  <a:schemeClr val="tx1"/>
                </a:solidFill>
              </a:rPr>
              <a:t>75</a:t>
            </a:r>
            <a:r>
              <a:rPr lang="th-TH" sz="2800" dirty="0">
                <a:solidFill>
                  <a:schemeClr val="tx1"/>
                </a:solidFill>
              </a:rPr>
              <a:t>–5.25 โวลต์กระแสอยู่ที่ประมาณ 8-100 </a:t>
            </a:r>
            <a:r>
              <a:rPr lang="th-TH" sz="2800" dirty="0" err="1">
                <a:solidFill>
                  <a:schemeClr val="tx1"/>
                </a:solidFill>
              </a:rPr>
              <a:t>มิลลิแอมป์</a:t>
            </a:r>
            <a:endParaRPr lang="th-TH" sz="2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901" y="2420888"/>
            <a:ext cx="2040227" cy="153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47980" y="3005291"/>
            <a:ext cx="229902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b="1" dirty="0"/>
              <a:t>ไอซีลอจิกเกตชนิด </a:t>
            </a:r>
            <a:r>
              <a:rPr lang="en-US" sz="2000" b="1" dirty="0"/>
              <a:t>CMOS</a:t>
            </a:r>
            <a:endParaRPr lang="th-TH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29200"/>
            <a:ext cx="1944216" cy="158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12160" y="5521861"/>
            <a:ext cx="250273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ไอซีลอจิกเกตชนิด </a:t>
            </a:r>
            <a:r>
              <a:rPr lang="en-US" dirty="0"/>
              <a:t>TTL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9415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85048"/>
            <a:ext cx="5112568" cy="7029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dk1"/>
                </a:solidFill>
              </a:rPr>
              <a:t>ลอจิกเกต</a:t>
            </a:r>
            <a:r>
              <a:rPr lang="th-TH" b="1" dirty="0"/>
              <a:t>พื้นฐาน 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223" y="1052736"/>
            <a:ext cx="8873511" cy="3888432"/>
          </a:xfrm>
        </p:spPr>
        <p:txBody>
          <a:bodyPr>
            <a:noAutofit/>
          </a:bodyPr>
          <a:lstStyle/>
          <a:p>
            <a:pPr algn="l"/>
            <a:r>
              <a:rPr lang="th-TH" sz="2800" dirty="0">
                <a:solidFill>
                  <a:schemeClr val="tx1"/>
                </a:solidFill>
              </a:rPr>
              <a:t>อุปกรณ์อิเล็กทรอนิกส์ที่ใช้ในวงจรดิจิตอล ซึ่งเป็นพื้นฐานหลักในการทำงาน</a:t>
            </a:r>
          </a:p>
          <a:p>
            <a:pPr algn="l"/>
            <a:r>
              <a:rPr lang="th-TH" sz="2800" dirty="0">
                <a:solidFill>
                  <a:schemeClr val="tx1"/>
                </a:solidFill>
              </a:rPr>
              <a:t>ของวงจรดิจิตอลเรียกว่า ลอจิกเกต </a:t>
            </a:r>
            <a:r>
              <a:rPr lang="th-TH" sz="20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Logic Gate) </a:t>
            </a:r>
            <a:r>
              <a:rPr lang="th-TH" sz="2800" dirty="0">
                <a:solidFill>
                  <a:schemeClr val="tx1"/>
                </a:solidFill>
              </a:rPr>
              <a:t>แบ่งตามลักษณะการทำงานได้ 8 ชนิด ดังนี้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1.</a:t>
            </a:r>
            <a:r>
              <a:rPr lang="th-TH" sz="2800" dirty="0" err="1">
                <a:solidFill>
                  <a:schemeClr val="tx1"/>
                </a:solidFill>
              </a:rPr>
              <a:t>แอนด์</a:t>
            </a:r>
            <a:r>
              <a:rPr lang="th-TH" sz="2800" dirty="0">
                <a:solidFill>
                  <a:schemeClr val="tx1"/>
                </a:solidFill>
              </a:rPr>
              <a:t>เกต</a:t>
            </a:r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th-TH" sz="2800" b="1" dirty="0">
                <a:solidFill>
                  <a:schemeClr val="tx1"/>
                </a:solidFill>
              </a:rPr>
              <a:t>เกต </a:t>
            </a:r>
            <a:r>
              <a:rPr lang="th-TH" sz="2800" b="1" dirty="0" err="1">
                <a:solidFill>
                  <a:schemeClr val="tx1"/>
                </a:solidFill>
              </a:rPr>
              <a:t>แอน</a:t>
            </a:r>
            <a:r>
              <a:rPr lang="th-TH" sz="2000" b="1" dirty="0" err="1">
                <a:solidFill>
                  <a:schemeClr val="tx1"/>
                </a:solidFill>
              </a:rPr>
              <a:t>ด์</a:t>
            </a:r>
            <a:r>
              <a:rPr lang="th-TH" sz="2000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chemeClr val="tx1"/>
                </a:solidFill>
              </a:rPr>
              <a:t>AND gate))</a:t>
            </a:r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2.</a:t>
            </a:r>
            <a:r>
              <a:rPr lang="th-TH" sz="2800" dirty="0" err="1">
                <a:solidFill>
                  <a:schemeClr val="tx1"/>
                </a:solidFill>
              </a:rPr>
              <a:t>ออร์</a:t>
            </a:r>
            <a:r>
              <a:rPr lang="th-TH" sz="2800" dirty="0">
                <a:solidFill>
                  <a:schemeClr val="tx1"/>
                </a:solidFill>
              </a:rPr>
              <a:t>เกต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th-TH" sz="2800" dirty="0">
                <a:solidFill>
                  <a:schemeClr val="tx1"/>
                </a:solidFill>
              </a:rPr>
              <a:t>เกต </a:t>
            </a:r>
            <a:r>
              <a:rPr lang="th-TH" sz="2800" dirty="0" err="1">
                <a:solidFill>
                  <a:schemeClr val="tx1"/>
                </a:solidFill>
              </a:rPr>
              <a:t>ออร์</a:t>
            </a:r>
            <a:r>
              <a:rPr lang="th-TH" sz="2800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chemeClr val="tx1"/>
                </a:solidFill>
              </a:rPr>
              <a:t>OR gate))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th-TH" dirty="0" err="1">
                <a:solidFill>
                  <a:schemeClr val="tx1"/>
                </a:solidFill>
              </a:rPr>
              <a:t>แนนด์</a:t>
            </a:r>
            <a:r>
              <a:rPr lang="th-TH" dirty="0">
                <a:solidFill>
                  <a:schemeClr val="tx1"/>
                </a:solidFill>
              </a:rPr>
              <a:t>เกต (หรือ เกต </a:t>
            </a:r>
            <a:r>
              <a:rPr lang="th-TH" dirty="0" err="1">
                <a:solidFill>
                  <a:schemeClr val="tx1"/>
                </a:solidFill>
              </a:rPr>
              <a:t>แนนด์</a:t>
            </a:r>
            <a:r>
              <a:rPr lang="th-TH" dirty="0">
                <a:solidFill>
                  <a:schemeClr val="tx1"/>
                </a:solidFill>
              </a:rPr>
              <a:t> (</a:t>
            </a:r>
            <a:r>
              <a:rPr lang="en-US" dirty="0">
                <a:solidFill>
                  <a:schemeClr val="tx1"/>
                </a:solidFill>
              </a:rPr>
              <a:t>NAND gate) 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4.</a:t>
            </a:r>
            <a:r>
              <a:rPr lang="th-TH" sz="2800" dirty="0">
                <a:solidFill>
                  <a:schemeClr val="tx1"/>
                </a:solidFill>
              </a:rPr>
              <a:t>นอตเกต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th-TH" sz="3600" dirty="0">
                <a:solidFill>
                  <a:schemeClr val="tx1"/>
                </a:solidFill>
              </a:rPr>
              <a:t>เกต นอต (</a:t>
            </a:r>
            <a:r>
              <a:rPr lang="en-US" sz="2800" dirty="0">
                <a:solidFill>
                  <a:schemeClr val="tx1"/>
                </a:solidFill>
              </a:rPr>
              <a:t>NOT gate) )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5.</a:t>
            </a:r>
            <a:r>
              <a:rPr lang="th-TH" sz="2800" dirty="0">
                <a:solidFill>
                  <a:schemeClr val="tx1"/>
                </a:solidFill>
              </a:rPr>
              <a:t>บัฟเฟอร์เกต</a:t>
            </a:r>
            <a:r>
              <a:rPr lang="en-US" sz="2800" dirty="0">
                <a:solidFill>
                  <a:schemeClr val="tx1"/>
                </a:solidFill>
              </a:rPr>
              <a:t>   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6.</a:t>
            </a:r>
            <a:r>
              <a:rPr lang="th-TH" sz="2800" dirty="0" err="1">
                <a:solidFill>
                  <a:schemeClr val="tx1"/>
                </a:solidFill>
              </a:rPr>
              <a:t>นอร์</a:t>
            </a:r>
            <a:r>
              <a:rPr lang="th-TH" sz="2800" dirty="0">
                <a:solidFill>
                  <a:schemeClr val="tx1"/>
                </a:solidFill>
              </a:rPr>
              <a:t>เกตเกต(หรือ </a:t>
            </a:r>
            <a:r>
              <a:rPr lang="th-TH" sz="2800" dirty="0" err="1">
                <a:solidFill>
                  <a:schemeClr val="tx1"/>
                </a:solidFill>
              </a:rPr>
              <a:t>นอร์</a:t>
            </a:r>
            <a:r>
              <a:rPr lang="th-TH" sz="2800" dirty="0">
                <a:solidFill>
                  <a:schemeClr val="tx1"/>
                </a:solidFill>
              </a:rPr>
              <a:t> </a:t>
            </a:r>
            <a:r>
              <a:rPr lang="th-TH" sz="20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NOR gate)</a:t>
            </a:r>
            <a:r>
              <a:rPr lang="th-TH" sz="2800" dirty="0">
                <a:solidFill>
                  <a:schemeClr val="tx1"/>
                </a:solidFill>
              </a:rPr>
              <a:t> ) และเกตพิเศษอื่น ๆ ดังนี้</a:t>
            </a: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7.</a:t>
            </a:r>
            <a:r>
              <a:rPr lang="th-TH" sz="2800" dirty="0">
                <a:solidFill>
                  <a:schemeClr val="tx1"/>
                </a:solidFill>
              </a:rPr>
              <a:t> </a:t>
            </a:r>
            <a:r>
              <a:rPr lang="th-TH" sz="2800" dirty="0" err="1">
                <a:solidFill>
                  <a:schemeClr val="tx1"/>
                </a:solidFill>
              </a:rPr>
              <a:t>เอ็กซ์คลูซีฟออร์</a:t>
            </a:r>
            <a:r>
              <a:rPr lang="th-TH" sz="2800" dirty="0">
                <a:solidFill>
                  <a:schemeClr val="tx1"/>
                </a:solidFill>
              </a:rPr>
              <a:t>เกต และ</a:t>
            </a:r>
            <a:r>
              <a:rPr lang="en-US" sz="2800" dirty="0">
                <a:solidFill>
                  <a:schemeClr val="tx1"/>
                </a:solidFill>
              </a:rPr>
              <a:t>   8.</a:t>
            </a:r>
            <a:r>
              <a:rPr lang="th-TH" sz="2800" dirty="0" err="1">
                <a:solidFill>
                  <a:schemeClr val="tx1"/>
                </a:solidFill>
              </a:rPr>
              <a:t>เอ็กซ์คลูซีฟนอร์</a:t>
            </a:r>
            <a:r>
              <a:rPr lang="th-TH" sz="2800" dirty="0">
                <a:solidFill>
                  <a:schemeClr val="tx1"/>
                </a:solidFill>
              </a:rPr>
              <a:t>เกต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439"/>
            <a:ext cx="19431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67944" y="3645024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98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759" y="1052736"/>
            <a:ext cx="8676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dirty="0"/>
              <a:t>         ในปี พ.ศ. 2473 วงจรลอจิกจึงได้ถูกนำมาใช้ในการวิเคราะห์ระบบสวิตชิ่งของเครื่องชุมสายโทรศัพท์แบบอัตโนมัติ และปัจจุบันวงจรลอจิกได้มีบทบาทในการสื่อสารข้อมูล</a:t>
            </a:r>
            <a:r>
              <a:rPr lang="th-TH" dirty="0" err="1"/>
              <a:t>ในป</a:t>
            </a:r>
            <a:r>
              <a:rPr lang="th-TH" dirty="0"/>
              <a:t>แบบต่างๆ จึงจำเป็นต้องเรียนรู้ และทำความเข้าใจกับวงจรลอจิกแบบต่างๆ ว่าจะใช้เพื่อการตัดสินใจ ตามกฎของลอจิกนั้นๆ อย่างไรจึงประหยัดเวลา ทุนทรัพย์ และเกิดประโยชน์สูงสุด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90947" y="116632"/>
            <a:ext cx="3672408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ลอจิกเกต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21862" y="3429000"/>
            <a:ext cx="821057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th-TH" dirty="0"/>
          </a:p>
          <a:p>
            <a:r>
              <a:rPr lang="th-TH" dirty="0"/>
              <a:t>        เกตต่าง ๆ เหล่านี้จะมีคุณสมบัติ สัญลักษณ์และวงจรที่แตกต่างกัน บางเกตจะมีขาอินพุตมากกว่า 2 ขั้ว เช่น เกต</a:t>
            </a:r>
            <a:r>
              <a:rPr lang="th-TH" dirty="0" err="1"/>
              <a:t>แอนด์</a:t>
            </a:r>
            <a:r>
              <a:rPr lang="th-TH" dirty="0"/>
              <a:t> เกต</a:t>
            </a:r>
            <a:r>
              <a:rPr lang="th-TH" dirty="0" err="1"/>
              <a:t>ออร์</a:t>
            </a:r>
            <a:r>
              <a:rPr lang="th-TH" dirty="0"/>
              <a:t> เกต</a:t>
            </a:r>
            <a:r>
              <a:rPr lang="th-TH" dirty="0" err="1"/>
              <a:t>แนนด์</a:t>
            </a:r>
            <a:r>
              <a:rPr lang="th-TH" dirty="0"/>
              <a:t> และเกต</a:t>
            </a:r>
            <a:r>
              <a:rPr lang="th-TH" dirty="0" err="1"/>
              <a:t>นอร์</a:t>
            </a:r>
            <a:r>
              <a:rPr lang="th-TH" dirty="0"/>
              <a:t> บางเกตอาจมีเพียงอินพุตเดียว เช่น เกตนอต หรือเกตอินเวอร์เตอร์ ทั้งนี้ย่อมขี้นอยู่กับความเหมาะสม และหน้าที่การนาไปใช้งาน ส่วนขาเอาต์พุตปกติจะมีเพียงขาเดียว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24944"/>
            <a:ext cx="5532920" cy="145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69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548680"/>
            <a:ext cx="867645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      วงจรลอจิกได้ถูกนำมาใช้ในการวิเคราะห์ระบบสวิตชิ่งของเครื่องหลักการเบื้องต้นของวงจรลอจิก วงจรลอจิกจะมีการกำหนดสภาวะการทำงานได้อยู่ 2 สภาวะ ซึ่งจะแทนด้วยตัวแปร และค่าของตัวแปรจะมีอยู่ 2 สภาวะซึ่งอาจมีค่าเป็น 0 หรือ 1 </a:t>
            </a:r>
          </a:p>
          <a:p>
            <a:r>
              <a:rPr lang="th-TH" dirty="0"/>
              <a:t>- </a:t>
            </a:r>
            <a:r>
              <a:rPr lang="th-TH" sz="3600" b="1" dirty="0"/>
              <a:t>ลอจิก 0 </a:t>
            </a:r>
            <a:r>
              <a:rPr lang="th-TH" dirty="0"/>
              <a:t>หมายถึง ไม่มีสัญญาณ หรือสวิตช์เปิด </a:t>
            </a:r>
          </a:p>
          <a:p>
            <a:r>
              <a:rPr lang="th-TH" dirty="0"/>
              <a:t>- </a:t>
            </a:r>
            <a:r>
              <a:rPr lang="th-TH" sz="3600" b="1" dirty="0"/>
              <a:t>ลอจิก 1 </a:t>
            </a:r>
            <a:r>
              <a:rPr lang="th-TH" dirty="0"/>
              <a:t>หมายถึง มีสัญญาณหรือสวิตช์ปิด ดังแสดงในภาพ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5576482" cy="25202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itle 1"/>
          <p:cNvSpPr txBox="1">
            <a:spLocks/>
          </p:cNvSpPr>
          <p:nvPr/>
        </p:nvSpPr>
        <p:spPr>
          <a:xfrm>
            <a:off x="2627784" y="18864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86948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71800" y="26161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0" y="981690"/>
            <a:ext cx="867645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ตารางความจริง</a:t>
            </a:r>
          </a:p>
          <a:p>
            <a:r>
              <a:rPr lang="th-TH" dirty="0"/>
              <a:t>ตารางความจริง หมายถึง ตารางที่แสดงสภาวะการทำงานของลอจิกเกตต่างๆ</a:t>
            </a:r>
          </a:p>
          <a:p>
            <a:r>
              <a:rPr lang="th-TH" dirty="0"/>
              <a:t>หรือวงจรดิจิตอล ซึ่งประกอบด้วย</a:t>
            </a:r>
          </a:p>
          <a:p>
            <a:r>
              <a:rPr lang="th-TH" dirty="0"/>
              <a:t>                                </a:t>
            </a:r>
            <a:r>
              <a:rPr lang="th-TH" b="1" u="sng" dirty="0"/>
              <a:t>ส่วนอินพุต(</a:t>
            </a:r>
            <a:r>
              <a:rPr lang="en-US" b="1" u="sng" dirty="0"/>
              <a:t>Input)</a:t>
            </a:r>
            <a:r>
              <a:rPr lang="th-TH" b="1" dirty="0"/>
              <a:t>  </a:t>
            </a:r>
            <a:r>
              <a:rPr lang="th-TH" dirty="0"/>
              <a:t>และ  </a:t>
            </a:r>
            <a:r>
              <a:rPr lang="th-TH" b="1" u="sng" dirty="0"/>
              <a:t>เอาต์พุต</a:t>
            </a:r>
            <a:r>
              <a:rPr lang="en-US" b="1" u="sng" dirty="0"/>
              <a:t>(Output)</a:t>
            </a:r>
            <a:r>
              <a:rPr lang="th-TH" b="1" u="sng" dirty="0"/>
              <a:t> </a:t>
            </a:r>
          </a:p>
          <a:p>
            <a:r>
              <a:rPr lang="th-TH" dirty="0"/>
              <a:t>ซึ่งจำนวนสภาวะการทำงาน</a:t>
            </a:r>
          </a:p>
          <a:p>
            <a:r>
              <a:rPr lang="th-TH" dirty="0"/>
              <a:t>ของลอจิกเกตที่จะเกิดขึ้นนั้น ขึ้นอยู่กับจำนวนอินพุต เพราะหนึ่งอินพุตนั้นสามารถเกิดสภาวะการทำงานได้สองสภาวะคือ 0 กับ 1 ดังนั้น</a:t>
            </a:r>
          </a:p>
          <a:p>
            <a:r>
              <a:rPr lang="th-TH" dirty="0"/>
              <a:t>จำนวนสภาวะที่เกิดขึ้นมีค่าเท่ากับ 2</a:t>
            </a:r>
            <a:r>
              <a:rPr lang="en-US" baseline="42000" dirty="0"/>
              <a:t>n</a:t>
            </a:r>
            <a:r>
              <a:rPr lang="en-US" dirty="0"/>
              <a:t> </a:t>
            </a:r>
            <a:r>
              <a:rPr lang="th-TH" dirty="0"/>
              <a:t>เมื่อ </a:t>
            </a:r>
            <a:r>
              <a:rPr lang="en-US" dirty="0"/>
              <a:t>n </a:t>
            </a:r>
            <a:r>
              <a:rPr lang="th-TH" dirty="0"/>
              <a:t>คือ จำนวนตัวแปรด้านอินพุต </a:t>
            </a:r>
          </a:p>
          <a:p>
            <a:endParaRPr lang="th-TH" dirty="0"/>
          </a:p>
          <a:p>
            <a:r>
              <a:rPr lang="th-TH" dirty="0"/>
              <a:t>เช่น ถ้าลอจิกเกตมี 2 อินพุตหรือตัวแปรด้านอินพุตมี 2 ตัว สภาวะการทำงาน</a:t>
            </a:r>
          </a:p>
          <a:p>
            <a:r>
              <a:rPr lang="th-TH" dirty="0"/>
              <a:t>ที่เกิดขึ้นคือ 22 มีค่าเท่ากับ 4 สภาวะ และถ้าลอจิกเกตมี 3 อินพุต มีสภาวะการทำงานที่เกิดขึ้นคือ 23</a:t>
            </a:r>
          </a:p>
        </p:txBody>
      </p:sp>
    </p:spTree>
    <p:extLst>
      <p:ext uri="{BB962C8B-B14F-4D97-AF65-F5344CB8AC3E}">
        <p14:creationId xmlns:p14="http://schemas.microsoft.com/office/powerpoint/2010/main" val="379443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71800" y="26161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0" y="981690"/>
            <a:ext cx="86764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ตารางความจริง</a:t>
            </a:r>
          </a:p>
          <a:p>
            <a:r>
              <a:rPr lang="th-TH" dirty="0"/>
              <a:t>ดังนั้นจำนวนสภาวะที่เกิดขึ้นมีค่าเท่ากับ 2</a:t>
            </a:r>
            <a:r>
              <a:rPr lang="en-US" baseline="42000" dirty="0"/>
              <a:t>n</a:t>
            </a:r>
            <a:r>
              <a:rPr lang="en-US" dirty="0"/>
              <a:t> </a:t>
            </a:r>
            <a:r>
              <a:rPr lang="th-TH" dirty="0"/>
              <a:t>เมื่อ </a:t>
            </a:r>
            <a:r>
              <a:rPr lang="en-US" dirty="0"/>
              <a:t>n </a:t>
            </a:r>
            <a:r>
              <a:rPr lang="th-TH" dirty="0"/>
              <a:t>คือ จำนวนตัวแปรด้านอินพุต </a:t>
            </a:r>
          </a:p>
          <a:p>
            <a:r>
              <a:rPr lang="th-TH" dirty="0"/>
              <a:t>เช่น ถ้าลอจิกเกตมี 2 อินพุตหรือตัวแปรด้านอินพุตมี 2 ตัว</a:t>
            </a:r>
          </a:p>
          <a:p>
            <a:r>
              <a:rPr lang="th-TH" dirty="0"/>
              <a:t>สภาวะการทำงานที่เกิดขึ้นคือ 2</a:t>
            </a:r>
            <a:r>
              <a:rPr lang="th-TH" baseline="42000" dirty="0"/>
              <a:t>2</a:t>
            </a:r>
            <a:r>
              <a:rPr lang="th-TH" dirty="0"/>
              <a:t> มีค่าเท่ากับ 4 สภาวะ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4505422"/>
            <a:ext cx="309634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ตารางความจริงของลอจิกเกตที่มี 2 อินพุต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39389"/>
            <a:ext cx="5400675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78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24261" y="16737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-24261" y="632966"/>
            <a:ext cx="86764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ตารางความจริง</a:t>
            </a:r>
          </a:p>
          <a:p>
            <a:r>
              <a:rPr lang="th-TH" dirty="0"/>
              <a:t>และถ้าลอจิกเกตมี 3 </a:t>
            </a:r>
          </a:p>
          <a:p>
            <a:r>
              <a:rPr lang="th-TH" dirty="0"/>
              <a:t>อินพุต มีสภาวะ</a:t>
            </a:r>
          </a:p>
          <a:p>
            <a:r>
              <a:rPr lang="th-TH" dirty="0"/>
              <a:t>การทำงานที่เกิดขึ้น</a:t>
            </a:r>
          </a:p>
          <a:p>
            <a:r>
              <a:rPr lang="th-TH" dirty="0"/>
              <a:t>คือ 2</a:t>
            </a:r>
            <a:r>
              <a:rPr lang="th-TH" baseline="46000" dirty="0"/>
              <a:t>3</a:t>
            </a:r>
            <a:r>
              <a:rPr lang="th-TH" dirty="0"/>
              <a:t>   </a:t>
            </a:r>
          </a:p>
          <a:p>
            <a:r>
              <a:rPr lang="th-TH" dirty="0"/>
              <a:t>มีค่าเท่ากับ 8 สภาวะ</a:t>
            </a:r>
          </a:p>
        </p:txBody>
      </p:sp>
      <p:sp>
        <p:nvSpPr>
          <p:cNvPr id="3" name="Rectangle 2"/>
          <p:cNvSpPr/>
          <p:nvPr/>
        </p:nvSpPr>
        <p:spPr>
          <a:xfrm>
            <a:off x="98523" y="3777865"/>
            <a:ext cx="188118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/>
              <a:t>ตารางความจริงของ</a:t>
            </a:r>
          </a:p>
          <a:p>
            <a:r>
              <a:rPr lang="th-TH" sz="2400" dirty="0"/>
              <a:t>ลอจิกเกตที่มี </a:t>
            </a:r>
            <a:endParaRPr lang="en-US" sz="2400" dirty="0"/>
          </a:p>
          <a:p>
            <a:r>
              <a:rPr lang="en-US" sz="2400" dirty="0"/>
              <a:t>3</a:t>
            </a:r>
            <a:r>
              <a:rPr lang="th-TH" sz="2400" dirty="0"/>
              <a:t> อินพุต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171575"/>
            <a:ext cx="6829425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746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96752"/>
            <a:ext cx="777686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หลักการเบื้องต้นของ</a:t>
            </a:r>
            <a:r>
              <a:rPr lang="th-TH" dirty="0" err="1"/>
              <a:t>พีชคณิตบูลีน</a:t>
            </a:r>
            <a:r>
              <a:rPr lang="th-TH" dirty="0"/>
              <a:t> นักคณิตศาสตร์ชาวอังกฤษชื่อ </a:t>
            </a:r>
            <a:r>
              <a:rPr lang="en-US" sz="2000" dirty="0"/>
              <a:t>George Boole </a:t>
            </a:r>
            <a:r>
              <a:rPr lang="th-TH" dirty="0"/>
              <a:t>ได้เป็นผู้กำหนด</a:t>
            </a:r>
            <a:r>
              <a:rPr lang="th-TH" dirty="0" err="1"/>
              <a:t>พีชคณิตบูลีน</a:t>
            </a:r>
            <a:r>
              <a:rPr lang="th-TH" dirty="0"/>
              <a:t>ขึ้น ใน</a:t>
            </a:r>
            <a:r>
              <a:rPr lang="th-TH" dirty="0" err="1"/>
              <a:t>พีชคณิตบูลีน</a:t>
            </a:r>
            <a:r>
              <a:rPr lang="th-TH" dirty="0"/>
              <a:t>เราใช้อักษร </a:t>
            </a:r>
            <a:r>
              <a:rPr lang="en-US" dirty="0"/>
              <a:t>A B C ... </a:t>
            </a:r>
            <a:r>
              <a:rPr lang="th-TH" dirty="0"/>
              <a:t>แทนตัวแปรค่า 2 สภาวะคือ 0 หรือ 1 และใช้เครื่องหมายทางเลขคณิต แทนความสัมพันธ์ระหว่างตัวแปรนั้น ๆ ได้แก่ </a:t>
            </a:r>
          </a:p>
          <a:p>
            <a:endParaRPr lang="th-TH" dirty="0"/>
          </a:p>
          <a:p>
            <a:r>
              <a:rPr lang="th-TH" b="1" dirty="0"/>
              <a:t>เครื่องหมาย</a:t>
            </a:r>
            <a:r>
              <a:rPr lang="th-TH" sz="4800" b="1" dirty="0"/>
              <a:t> - </a:t>
            </a:r>
            <a:r>
              <a:rPr lang="th-TH" b="1" dirty="0"/>
              <a:t>แทนความหมาย </a:t>
            </a:r>
            <a:r>
              <a:rPr lang="th-TH" b="1" dirty="0" err="1"/>
              <a:t>น็อต</a:t>
            </a:r>
            <a:r>
              <a:rPr lang="th-TH" b="1" dirty="0"/>
              <a:t> (</a:t>
            </a:r>
            <a:r>
              <a:rPr lang="en-US" b="1" dirty="0"/>
              <a:t>NOT) </a:t>
            </a:r>
          </a:p>
          <a:p>
            <a:r>
              <a:rPr lang="th-TH" b="1" dirty="0"/>
              <a:t>เครื่องหมาย</a:t>
            </a:r>
            <a:r>
              <a:rPr lang="th-TH" sz="3600" b="1" dirty="0"/>
              <a:t> + </a:t>
            </a:r>
            <a:r>
              <a:rPr lang="th-TH" b="1" dirty="0"/>
              <a:t>แทนความหมาย </a:t>
            </a:r>
            <a:r>
              <a:rPr lang="th-TH" b="1" dirty="0" err="1"/>
              <a:t>ออร์</a:t>
            </a:r>
            <a:r>
              <a:rPr lang="th-TH" b="1" dirty="0"/>
              <a:t> (</a:t>
            </a:r>
            <a:r>
              <a:rPr lang="en-US" b="1" dirty="0"/>
              <a:t>OR) </a:t>
            </a:r>
          </a:p>
          <a:p>
            <a:r>
              <a:rPr lang="th-TH" b="1" dirty="0"/>
              <a:t>เครื่องหมาย</a:t>
            </a:r>
            <a:r>
              <a:rPr lang="th-TH" sz="4400" b="1" dirty="0"/>
              <a:t> . </a:t>
            </a:r>
            <a:r>
              <a:rPr lang="th-TH" b="1" dirty="0"/>
              <a:t>แทนความหมาย </a:t>
            </a:r>
            <a:r>
              <a:rPr lang="th-TH" b="1" dirty="0" err="1"/>
              <a:t>แอนด์</a:t>
            </a:r>
            <a:r>
              <a:rPr lang="th-TH" b="1" dirty="0"/>
              <a:t> (</a:t>
            </a:r>
            <a:r>
              <a:rPr lang="en-US" b="1" dirty="0"/>
              <a:t>AND) </a:t>
            </a:r>
            <a:endParaRPr lang="th-TH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147" y="18864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ลอจิกเกต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995936" y="161860"/>
            <a:ext cx="45720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b="1" dirty="0"/>
              <a:t>เครื่องหมายทางเลขคณิต แทนความสัมพันธ์ระหว่างตัวแปร</a:t>
            </a:r>
          </a:p>
        </p:txBody>
      </p:sp>
    </p:spTree>
    <p:extLst>
      <p:ext uri="{BB962C8B-B14F-4D97-AF65-F5344CB8AC3E}">
        <p14:creationId xmlns:p14="http://schemas.microsoft.com/office/powerpoint/2010/main" val="338415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183" y="1124743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วงจรพื้นฐานและตารางความจริง </a:t>
            </a:r>
            <a:endParaRPr lang="th-TH" dirty="0"/>
          </a:p>
          <a:p>
            <a:r>
              <a:rPr lang="th-TH" dirty="0"/>
              <a:t>      ระบบดิจิตอลจะมีวงจรพื้นฐานอยู่ 2 ชนิดด้วยกัน ซึ่งได้แก่ วงจรอนุกรม และวงจรขนาน วงจรอนุกรมจะหมายถึงการนำเอาสวิตช์ ตั้งแต่ 2 ตัวขึ้นไปมาต่อกันเป็นลำดับ ส่วนวงจรขนาน หมายถึง การนำเอาสวิตช์ตั้งแต่ 2 ตัวขึ้นไปมาต่อกันแบบขนานดังตัวอย่างต่อไปนี้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-33599" y="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79" y="4137441"/>
            <a:ext cx="3665825" cy="2202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02088" y="3875831"/>
            <a:ext cx="153809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วงจรอนุกรม </a:t>
            </a:r>
            <a:endParaRPr lang="th-TH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12" y="2852936"/>
            <a:ext cx="3796976" cy="35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93729" y="6243940"/>
            <a:ext cx="64929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วงจรพื้นฐานและตารางความจริงของการดำเนินการ</a:t>
            </a:r>
            <a:r>
              <a:rPr lang="th-TH" b="1" dirty="0" err="1"/>
              <a:t>แอนด์</a:t>
            </a:r>
            <a:r>
              <a:rPr lang="th-TH" b="1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2" y="3315400"/>
            <a:ext cx="5184576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2400" b="1" dirty="0"/>
              <a:t>1. วงจรและตารางความจริง การดำเนินการ</a:t>
            </a:r>
            <a:r>
              <a:rPr lang="th-TH" sz="2400" b="1" dirty="0" err="1"/>
              <a:t>แอนด์</a:t>
            </a:r>
            <a:r>
              <a:rPr lang="th-TH" sz="2400" b="1" dirty="0"/>
              <a:t> </a:t>
            </a:r>
            <a:endParaRPr lang="th-TH" sz="2400" dirty="0"/>
          </a:p>
        </p:txBody>
      </p:sp>
      <p:sp>
        <p:nvSpPr>
          <p:cNvPr id="8" name="Rectangle 7"/>
          <p:cNvSpPr/>
          <p:nvPr/>
        </p:nvSpPr>
        <p:spPr>
          <a:xfrm>
            <a:off x="4171135" y="458470"/>
            <a:ext cx="388734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</a:t>
            </a:r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sz="2000" dirty="0"/>
              <a:t>(</a:t>
            </a:r>
            <a:r>
              <a:rPr lang="th-TH" b="1" dirty="0"/>
              <a:t>เกต </a:t>
            </a:r>
            <a:r>
              <a:rPr lang="th-TH" b="1" dirty="0" err="1"/>
              <a:t>แอนด์</a:t>
            </a:r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AND gate))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72200" y="970183"/>
            <a:ext cx="213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A.B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9268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9843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00" y="1059112"/>
            <a:ext cx="2825436" cy="169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16" y="724760"/>
            <a:ext cx="280535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8457" y="3811012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   จากภาพเป็นการนำเอาสวิตช์ 2 ตัวมาต่อกันแบบลำดับ หรือที่เรียกว่า </a:t>
            </a:r>
            <a:r>
              <a:rPr lang="th-TH" b="1" dirty="0"/>
              <a:t>การต่อแบบอนุกรม</a:t>
            </a:r>
          </a:p>
          <a:p>
            <a:r>
              <a:rPr lang="th-TH" dirty="0"/>
              <a:t> </a:t>
            </a:r>
            <a:r>
              <a:rPr lang="th-TH" u="sng" dirty="0"/>
              <a:t>หลอดไฟฟ้าที่ต่อร่วมอยู่กับวงจรจะสว่าง หรือมีค่าทางลอจิกเป็น </a:t>
            </a:r>
            <a:r>
              <a:rPr lang="th-TH" sz="4000" b="1" dirty="0"/>
              <a:t>1 </a:t>
            </a:r>
            <a:endParaRPr lang="th-TH" b="1" dirty="0"/>
          </a:p>
          <a:p>
            <a:r>
              <a:rPr lang="th-TH" dirty="0"/>
              <a:t> เมื่อสวิตช์ทั้งสองตัวอยู่ในสภาวะ</a:t>
            </a:r>
            <a:r>
              <a:rPr lang="th-TH" b="1" dirty="0"/>
              <a:t>ปิดทั้งคู่ </a:t>
            </a:r>
            <a:r>
              <a:rPr lang="th-TH" dirty="0"/>
              <a:t>หรือ               มีค่าเป็น </a:t>
            </a:r>
            <a:r>
              <a:rPr lang="en-US" dirty="0"/>
              <a:t>0</a:t>
            </a:r>
          </a:p>
          <a:p>
            <a:r>
              <a:rPr lang="th-TH" u="sng" dirty="0"/>
              <a:t>หากสวิตช์</a:t>
            </a:r>
            <a:r>
              <a:rPr lang="th-TH" b="1" u="sng" dirty="0"/>
              <a:t>ตัวใดตัวหนึ่งเปิด</a:t>
            </a:r>
            <a:r>
              <a:rPr lang="th-TH" dirty="0"/>
              <a:t>จะทำให้</a:t>
            </a:r>
            <a:r>
              <a:rPr lang="th-TH" u="sng" dirty="0"/>
              <a:t>กระแสไฟฟ้าจะไหลไม่ครบวงจร</a:t>
            </a:r>
            <a:r>
              <a:rPr lang="th-TH" dirty="0"/>
              <a:t>ซึ่งส่งผลให้ หลอดไฟที่ต่อกับวงจร</a:t>
            </a:r>
            <a:r>
              <a:rPr lang="th-TH" b="1" dirty="0"/>
              <a:t>ไม่สว่าง หรือมีสภาวะทางลอจิก      เป็น </a:t>
            </a:r>
            <a:r>
              <a:rPr lang="th-TH" sz="4000" b="1" dirty="0"/>
              <a:t>0</a:t>
            </a:r>
            <a:r>
              <a:rPr lang="th-TH" b="1" dirty="0"/>
              <a:t> </a:t>
            </a:r>
            <a:r>
              <a:rPr lang="th-TH" dirty="0"/>
              <a:t>นั้นเอง 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9370" y="2730175"/>
            <a:ext cx="218176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/>
              <a:t>วงจรอนุกรม </a:t>
            </a:r>
            <a:endParaRPr lang="th-TH" sz="2000" dirty="0"/>
          </a:p>
        </p:txBody>
      </p:sp>
      <p:sp>
        <p:nvSpPr>
          <p:cNvPr id="8" name="Rectangle 7"/>
          <p:cNvSpPr/>
          <p:nvPr/>
        </p:nvSpPr>
        <p:spPr>
          <a:xfrm>
            <a:off x="308457" y="3220234"/>
            <a:ext cx="552636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วงจรและตารางความจริง การดำเนินการ</a:t>
            </a:r>
            <a:r>
              <a:rPr lang="th-TH" b="1" dirty="0" err="1"/>
              <a:t>แอนด์</a:t>
            </a:r>
            <a:r>
              <a:rPr lang="th-TH" b="1" dirty="0"/>
              <a:t> 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3913026" y="213412"/>
            <a:ext cx="388734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</a:t>
            </a:r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sz="2000" dirty="0"/>
              <a:t>(</a:t>
            </a:r>
            <a:r>
              <a:rPr lang="th-TH" b="1" dirty="0"/>
              <a:t>เกต </a:t>
            </a:r>
            <a:r>
              <a:rPr lang="th-TH" b="1" dirty="0" err="1"/>
              <a:t>แอนด์</a:t>
            </a:r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AND gate))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682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82960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30339" y="1124744"/>
            <a:ext cx="552636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วงจรและตารางความจริง การดำเนินการ</a:t>
            </a:r>
            <a:r>
              <a:rPr lang="th-TH" b="1" dirty="0" err="1"/>
              <a:t>แอนด์</a:t>
            </a:r>
            <a:r>
              <a:rPr lang="th-TH" b="1" dirty="0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179512" y="1844824"/>
            <a:ext cx="6534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u="sng" dirty="0"/>
              <a:t>ผลลัพธ์จากการดำเนินการต่อไปนี้ </a:t>
            </a:r>
          </a:p>
          <a:p>
            <a:r>
              <a:rPr lang="th-TH" sz="2400" dirty="0"/>
              <a:t>ซึ่งตรงกับหลักการคูณเลขดัง</a:t>
            </a:r>
            <a:r>
              <a:rPr lang="th-TH" sz="2400" b="1" dirty="0"/>
              <a:t>ตารางความจริง</a:t>
            </a:r>
            <a:r>
              <a:rPr lang="th-TH" sz="2400" dirty="0"/>
              <a:t> </a:t>
            </a:r>
          </a:p>
          <a:p>
            <a:endParaRPr lang="th-TH" sz="2400" b="1" u="sng" dirty="0"/>
          </a:p>
          <a:p>
            <a:r>
              <a:rPr lang="en-US" sz="2400" dirty="0"/>
              <a:t>0 x 0 </a:t>
            </a:r>
            <a:r>
              <a:rPr lang="th-TH" sz="2400" dirty="0"/>
              <a:t>มีค่าเท่ากับ 1 หลอดไม่ไฟสว่าง เพราะกระแสไฟฟ้าไหลไม่ครบวงจร </a:t>
            </a:r>
            <a:endParaRPr lang="en-US" sz="2400" dirty="0"/>
          </a:p>
          <a:p>
            <a:r>
              <a:rPr lang="en-US" sz="2400" dirty="0"/>
              <a:t>0 x 1 </a:t>
            </a:r>
            <a:r>
              <a:rPr lang="th-TH" sz="2400" dirty="0"/>
              <a:t>มีค่าเท่ากับ 0 หลอดไม่ไฟสว่าง เพราะกระแสไฟฟ้าไหลไม่ครบวงจร </a:t>
            </a:r>
          </a:p>
          <a:p>
            <a:r>
              <a:rPr lang="en-US" sz="2400" dirty="0"/>
              <a:t>1 x 0 </a:t>
            </a:r>
            <a:r>
              <a:rPr lang="th-TH" sz="2400" dirty="0"/>
              <a:t>มีค่าเท่ากับ 0 หลอดไม่ไฟสว่าง เพราะกระแสไฟฟ้าไหลไม่ครบวงจร </a:t>
            </a:r>
          </a:p>
          <a:p>
            <a:r>
              <a:rPr lang="en-US" sz="2400" dirty="0"/>
              <a:t>1 x 1 </a:t>
            </a:r>
            <a:r>
              <a:rPr lang="th-TH" sz="2400" dirty="0"/>
              <a:t>มีค่าเท่ากับ 1 หลอดไฟสว่าง เพราะมีกระแสไฟฟ้าไหลครบวงจร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48" y="1345690"/>
            <a:ext cx="249364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53136"/>
            <a:ext cx="3298309" cy="198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13026" y="213412"/>
            <a:ext cx="388734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</a:t>
            </a:r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sz="2000" dirty="0"/>
              <a:t>(</a:t>
            </a:r>
            <a:r>
              <a:rPr lang="th-TH" b="1" dirty="0"/>
              <a:t>เกต </a:t>
            </a:r>
            <a:r>
              <a:rPr lang="th-TH" b="1" dirty="0" err="1"/>
              <a:t>แอนด์</a:t>
            </a:r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AND gate))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682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88" y="1628800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เกต </a:t>
            </a:r>
            <a:r>
              <a:rPr lang="th-TH" dirty="0" err="1"/>
              <a:t>แอนด์</a:t>
            </a:r>
            <a:r>
              <a:rPr lang="th-TH" dirty="0"/>
              <a:t>สามารถทำความเข้าใจได้ง่าย ถ้าหากเขียนแทนด้วยสวิตช์ และหลอดไฟ ซึ่งประกอบด้วยสวิตช์ 2 ตัว คือ </a:t>
            </a:r>
            <a:r>
              <a:rPr lang="en-US" dirty="0"/>
              <a:t>A </a:t>
            </a:r>
            <a:r>
              <a:rPr lang="th-TH" dirty="0"/>
              <a:t>และ</a:t>
            </a:r>
            <a:r>
              <a:rPr lang="en-US" dirty="0"/>
              <a:t>B </a:t>
            </a:r>
            <a:r>
              <a:rPr lang="th-TH" dirty="0"/>
              <a:t>ต่อแบบอนุกรมกัน ส่วนหลอดไฟใช้แทนเอาต์พุต </a:t>
            </a:r>
            <a:r>
              <a:rPr lang="en-US" dirty="0"/>
              <a:t>Y </a:t>
            </a:r>
            <a:r>
              <a:rPr lang="th-TH" dirty="0"/>
              <a:t>โดยกำหนดสถานะของลอจิก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114982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80927" y="980728"/>
            <a:ext cx="552636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วงจรและตารางความจริง การดำเนินการ</a:t>
            </a:r>
            <a:r>
              <a:rPr lang="th-TH" b="1" dirty="0" err="1"/>
              <a:t>แอนด์</a:t>
            </a:r>
            <a:r>
              <a:rPr lang="th-TH" b="1" dirty="0"/>
              <a:t>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762199" y="145032"/>
            <a:ext cx="388734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</a:t>
            </a:r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sz="2000" dirty="0"/>
              <a:t>(</a:t>
            </a:r>
            <a:r>
              <a:rPr lang="th-TH" b="1" dirty="0"/>
              <a:t>เกต </a:t>
            </a:r>
            <a:r>
              <a:rPr lang="th-TH" b="1" dirty="0" err="1"/>
              <a:t>แอนด์</a:t>
            </a:r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AND gate))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9521" y="2931567"/>
            <a:ext cx="5214567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B050"/>
                </a:solidFill>
              </a:rPr>
              <a:t>สวิตช์ปิด (ครบวงจร) เป็น 1 หรือ </a:t>
            </a:r>
            <a:r>
              <a:rPr lang="en-US" b="1" dirty="0">
                <a:solidFill>
                  <a:srgbClr val="00B050"/>
                </a:solidFill>
              </a:rPr>
              <a:t>H (High) 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th-TH" b="1" dirty="0"/>
              <a:t>สวิตช์เปิด (ไม่ครบวงจร) เป็น 0 หรือ </a:t>
            </a:r>
            <a:r>
              <a:rPr lang="en-US" b="1" dirty="0"/>
              <a:t>L (Low) </a:t>
            </a:r>
            <a:endParaRPr lang="en-US" dirty="0"/>
          </a:p>
          <a:p>
            <a:r>
              <a:rPr lang="th-TH" b="1" dirty="0">
                <a:solidFill>
                  <a:srgbClr val="00B050"/>
                </a:solidFill>
              </a:rPr>
              <a:t>หลอดไฟติดสว่าง เป็น 1 หรือ </a:t>
            </a:r>
            <a:r>
              <a:rPr lang="en-US" b="1" dirty="0">
                <a:solidFill>
                  <a:srgbClr val="00B050"/>
                </a:solidFill>
              </a:rPr>
              <a:t>H (High)</a:t>
            </a:r>
            <a:r>
              <a:rPr lang="en-US" b="1" dirty="0"/>
              <a:t> </a:t>
            </a:r>
            <a:endParaRPr lang="en-US" dirty="0"/>
          </a:p>
          <a:p>
            <a:r>
              <a:rPr lang="th-TH" b="1" dirty="0"/>
              <a:t>หลอดไฟดับ เป็น 0 หรือ </a:t>
            </a:r>
            <a:r>
              <a:rPr lang="en-US" b="1" dirty="0"/>
              <a:t>L (Low)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01208"/>
            <a:ext cx="501015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99" y="5453114"/>
            <a:ext cx="2021200" cy="131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5" y="2582543"/>
            <a:ext cx="1839461" cy="251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05872" y="788537"/>
            <a:ext cx="333062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b="1" dirty="0"/>
              <a:t>แสดงวงจรพื้นฐาน สัญลักษณ์</a:t>
            </a:r>
          </a:p>
          <a:p>
            <a:r>
              <a:rPr lang="th-TH" sz="2400" b="1" dirty="0"/>
              <a:t>และตารางความจริงของเกต </a:t>
            </a:r>
            <a:r>
              <a:rPr lang="th-TH" sz="2400" b="1" dirty="0" err="1"/>
              <a:t>แอนด์</a:t>
            </a:r>
            <a:r>
              <a:rPr lang="th-TH" sz="2400" b="1" dirty="0"/>
              <a:t>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492682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114982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80927" y="980728"/>
            <a:ext cx="552636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1. วงจรและตารางความจริง การดำเนินการ</a:t>
            </a:r>
            <a:r>
              <a:rPr lang="th-TH" b="1" dirty="0" err="1"/>
              <a:t>แอนด์</a:t>
            </a:r>
            <a:r>
              <a:rPr lang="th-TH" b="1" dirty="0"/>
              <a:t>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762199" y="145032"/>
            <a:ext cx="388734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</a:t>
            </a:r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sz="2000" dirty="0"/>
              <a:t>(</a:t>
            </a:r>
            <a:r>
              <a:rPr lang="th-TH" b="1" dirty="0"/>
              <a:t>เกต </a:t>
            </a:r>
            <a:r>
              <a:rPr lang="th-TH" b="1" dirty="0" err="1"/>
              <a:t>แอนด์</a:t>
            </a:r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AND gate))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48" y="2368590"/>
            <a:ext cx="1839461" cy="251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05872" y="788537"/>
            <a:ext cx="333062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b="1" dirty="0"/>
              <a:t>แสดงวงจรพื้นฐาน สัญลักษณ์</a:t>
            </a:r>
          </a:p>
          <a:p>
            <a:r>
              <a:rPr lang="th-TH" sz="2400" b="1" dirty="0"/>
              <a:t>และตารางความจริงของเกต </a:t>
            </a:r>
            <a:r>
              <a:rPr lang="th-TH" sz="2400" b="1" dirty="0" err="1"/>
              <a:t>แอนด์</a:t>
            </a:r>
            <a:r>
              <a:rPr lang="th-TH" sz="2400" b="1" dirty="0"/>
              <a:t> </a:t>
            </a:r>
            <a:endParaRPr lang="th-TH" sz="2400" dirty="0"/>
          </a:p>
        </p:txBody>
      </p:sp>
      <p:sp>
        <p:nvSpPr>
          <p:cNvPr id="8" name="Rectangle 7"/>
          <p:cNvSpPr/>
          <p:nvPr/>
        </p:nvSpPr>
        <p:spPr>
          <a:xfrm>
            <a:off x="395536" y="2204864"/>
            <a:ext cx="6246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จากตารางความจริง จะเห็นว่าในกรณี 2 อินพุต เขียนสถานะของอินพุตที่</a:t>
            </a:r>
            <a:r>
              <a:rPr lang="th-TH" dirty="0" err="1"/>
              <a:t>ไม่ซ้า</a:t>
            </a:r>
            <a:r>
              <a:rPr lang="th-TH" dirty="0"/>
              <a:t>กันได้เพียง 4 แบบ มีเพียงสถานะเดียวเท่านั้น ที่หลอดติดสว่าง คือ ลำดับที่ 4 ตารางที่เขียนขึ้นนี้จะเป็นจริงเสมอและยังแสดงคุณสมบัติเฉพาะตัวของเกต </a:t>
            </a:r>
            <a:r>
              <a:rPr lang="th-TH" dirty="0" err="1"/>
              <a:t>แอนด์</a:t>
            </a:r>
            <a:r>
              <a:rPr lang="th-TH" dirty="0"/>
              <a:t> และถ้าเขียนเป็นสมการพีชคณิตลอจิกของเกต </a:t>
            </a:r>
            <a:r>
              <a:rPr lang="th-TH" dirty="0" err="1"/>
              <a:t>แอนด์</a:t>
            </a:r>
            <a:r>
              <a:rPr lang="th-TH" dirty="0"/>
              <a:t> คือ </a:t>
            </a:r>
          </a:p>
          <a:p>
            <a:r>
              <a:rPr lang="en-US" b="1" i="1" dirty="0"/>
              <a:t>Y = A · B </a:t>
            </a:r>
            <a:endParaRPr lang="th-TH" dirty="0"/>
          </a:p>
        </p:txBody>
      </p:sp>
      <p:sp>
        <p:nvSpPr>
          <p:cNvPr id="10" name="Left Brace 9"/>
          <p:cNvSpPr/>
          <p:nvPr/>
        </p:nvSpPr>
        <p:spPr>
          <a:xfrm>
            <a:off x="6228184" y="2368590"/>
            <a:ext cx="639115" cy="214053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45" y="5085184"/>
            <a:ext cx="712470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850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14982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62199" y="145032"/>
            <a:ext cx="18473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62199" y="145032"/>
            <a:ext cx="332629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2.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err="1">
                <a:solidFill>
                  <a:schemeClr val="tx1"/>
                </a:solidFill>
              </a:rPr>
              <a:t>ออร์</a:t>
            </a:r>
            <a:r>
              <a:rPr lang="th-TH" dirty="0">
                <a:solidFill>
                  <a:schemeClr val="tx1"/>
                </a:solidFill>
              </a:rPr>
              <a:t>เกต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th-TH" dirty="0">
                <a:solidFill>
                  <a:schemeClr val="tx1"/>
                </a:solidFill>
              </a:rPr>
              <a:t>เกต </a:t>
            </a:r>
            <a:r>
              <a:rPr lang="th-TH" dirty="0" err="1">
                <a:solidFill>
                  <a:schemeClr val="tx1"/>
                </a:solidFill>
              </a:rPr>
              <a:t>ออร์</a:t>
            </a:r>
            <a:r>
              <a:rPr lang="th-TH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chemeClr val="tx1"/>
                </a:solidFill>
              </a:rPr>
              <a:t>OR gate))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65" y="963929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เกต </a:t>
            </a:r>
            <a:r>
              <a:rPr lang="th-TH" b="1" dirty="0" err="1"/>
              <a:t>ออร์</a:t>
            </a:r>
            <a:r>
              <a:rPr lang="th-TH" b="1" dirty="0"/>
              <a:t> </a:t>
            </a:r>
            <a:r>
              <a:rPr lang="th-TH" dirty="0"/>
              <a:t>  เกต </a:t>
            </a:r>
            <a:r>
              <a:rPr lang="th-TH" dirty="0" err="1"/>
              <a:t>ออร์</a:t>
            </a:r>
            <a:r>
              <a:rPr lang="th-TH" dirty="0"/>
              <a:t>เขียนแทนด้วยสวิตช์และหลอดไฟ โดยให้สวิตช์ </a:t>
            </a:r>
            <a:r>
              <a:rPr lang="en-US" dirty="0"/>
              <a:t>A </a:t>
            </a:r>
            <a:r>
              <a:rPr lang="th-TH" dirty="0"/>
              <a:t>และ </a:t>
            </a:r>
            <a:r>
              <a:rPr lang="en-US" dirty="0"/>
              <a:t>B </a:t>
            </a:r>
            <a:r>
              <a:rPr lang="th-TH" dirty="0"/>
              <a:t>ขนานกัน ซึ่งเปรียบเหมือนอินพุตของวงจร และหลอด </a:t>
            </a:r>
            <a:r>
              <a:rPr lang="en-US" dirty="0"/>
              <a:t>Y </a:t>
            </a:r>
            <a:r>
              <a:rPr lang="th-TH" dirty="0"/>
              <a:t>เป็นเอาต์พุตของวงจร โดยกำหนดสถานะลอจิกทางด้านอินพุตเหมือนกับเกต </a:t>
            </a:r>
            <a:r>
              <a:rPr lang="th-TH" dirty="0" err="1"/>
              <a:t>แอนด์</a:t>
            </a:r>
            <a:r>
              <a:rPr lang="th-TH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4" y="2222146"/>
            <a:ext cx="3640656" cy="148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66" y="2466674"/>
            <a:ext cx="20574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544" y="3721829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(ก) วงจรพื้นฐาน 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4564" y="3470833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(ข) สัญลักษณ์ 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1699" y="3973705"/>
            <a:ext cx="2153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(ค) ตารางความจริง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544" y="4496925"/>
            <a:ext cx="88705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ในตารางความจริงของเกต </a:t>
            </a:r>
            <a:r>
              <a:rPr lang="th-TH" dirty="0" err="1"/>
              <a:t>ออร์</a:t>
            </a:r>
            <a:r>
              <a:rPr lang="th-TH" dirty="0"/>
              <a:t>นั้น พิจารณาการทำงานในลำดับที่ 1 สวิตช์ </a:t>
            </a:r>
            <a:r>
              <a:rPr lang="en-US" dirty="0"/>
              <a:t>A </a:t>
            </a:r>
            <a:r>
              <a:rPr lang="th-TH" dirty="0"/>
              <a:t>และ </a:t>
            </a:r>
            <a:r>
              <a:rPr lang="en-US" dirty="0"/>
              <a:t>B </a:t>
            </a:r>
            <a:r>
              <a:rPr lang="th-TH" dirty="0"/>
              <a:t>ทั้งคู่ปิดพร้อมกัน หลอด </a:t>
            </a:r>
            <a:r>
              <a:rPr lang="en-US" dirty="0"/>
              <a:t>Y </a:t>
            </a:r>
            <a:r>
              <a:rPr lang="th-TH" dirty="0"/>
              <a:t>จะดับ ได้สถานะลอจิกเป็น “0” แต่ถ้าหากขณะใด </a:t>
            </a:r>
            <a:r>
              <a:rPr lang="en-US" dirty="0"/>
              <a:t>A </a:t>
            </a:r>
            <a:r>
              <a:rPr lang="th-TH" dirty="0"/>
              <a:t>หรือ </a:t>
            </a:r>
            <a:r>
              <a:rPr lang="en-US" dirty="0"/>
              <a:t>B </a:t>
            </a:r>
            <a:r>
              <a:rPr lang="th-TH" dirty="0"/>
              <a:t>หรือทั้งคู่เปิด หลอด </a:t>
            </a:r>
            <a:r>
              <a:rPr lang="en-US" dirty="0"/>
              <a:t>Y </a:t>
            </a:r>
            <a:r>
              <a:rPr lang="th-TH" dirty="0"/>
              <a:t>จะสว่างทันที จึงมีสมการพีชคณิตลอจิก คือ </a:t>
            </a:r>
          </a:p>
          <a:p>
            <a:r>
              <a:rPr lang="en-US" b="1" i="1" dirty="0"/>
              <a:t>Y = A + B </a:t>
            </a:r>
            <a:endParaRPr lang="th-TH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778" y="1911094"/>
            <a:ext cx="27146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010" y="5404865"/>
            <a:ext cx="2390875" cy="141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68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2736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err="1"/>
              <a:t>ออร์</a:t>
            </a:r>
            <a:r>
              <a:rPr lang="th-TH" b="1" dirty="0"/>
              <a:t>เกต</a:t>
            </a:r>
            <a:r>
              <a:rPr lang="th-TH" dirty="0"/>
              <a:t> จะให้เอาต์พุตเป็นลอจิก 1 ก็ต่อเมื่อมีสภาวะอินพุตใดอินพุตหนึ่งเป็นลอจิก 1</a:t>
            </a:r>
          </a:p>
          <a:p>
            <a:r>
              <a:rPr lang="th-TH" dirty="0"/>
              <a:t>หรือเป็นลอจิก 1 ทั้งหมด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14982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3762199" y="145032"/>
            <a:ext cx="332629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2.</a:t>
            </a:r>
            <a:r>
              <a:rPr lang="th-TH" dirty="0">
                <a:solidFill>
                  <a:schemeClr val="tx1"/>
                </a:solidFill>
              </a:rPr>
              <a:t> </a:t>
            </a:r>
            <a:r>
              <a:rPr lang="th-TH" dirty="0" err="1">
                <a:solidFill>
                  <a:schemeClr val="tx1"/>
                </a:solidFill>
              </a:rPr>
              <a:t>ออร์</a:t>
            </a:r>
            <a:r>
              <a:rPr lang="th-TH" dirty="0">
                <a:solidFill>
                  <a:schemeClr val="tx1"/>
                </a:solidFill>
              </a:rPr>
              <a:t>เกต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th-TH" dirty="0">
                <a:solidFill>
                  <a:schemeClr val="tx1"/>
                </a:solidFill>
              </a:rPr>
              <a:t>เกต </a:t>
            </a:r>
            <a:r>
              <a:rPr lang="th-TH" dirty="0" err="1">
                <a:solidFill>
                  <a:schemeClr val="tx1"/>
                </a:solidFill>
              </a:rPr>
              <a:t>ออร์</a:t>
            </a:r>
            <a:r>
              <a:rPr lang="th-TH" dirty="0">
                <a:solidFill>
                  <a:schemeClr val="tx1"/>
                </a:solidFill>
              </a:rPr>
              <a:t> (</a:t>
            </a:r>
            <a:r>
              <a:rPr lang="en-US" sz="2000" dirty="0">
                <a:solidFill>
                  <a:schemeClr val="tx1"/>
                </a:solidFill>
              </a:rPr>
              <a:t>OR gate))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555" y="1844824"/>
            <a:ext cx="22098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24" y="1513497"/>
            <a:ext cx="290512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3528" y="2209591"/>
            <a:ext cx="2330624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วงจรแบบขนานและตารางความจริงของการดำเนินการ</a:t>
            </a:r>
            <a:r>
              <a:rPr lang="th-TH" dirty="0" err="1"/>
              <a:t>ออร์</a:t>
            </a:r>
            <a:r>
              <a:rPr lang="th-TH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4018572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จากภาพเป็นการนำเอาสวิตช์ 2 ตัวมาต่อกันแบบขนาน หลอดไฟฟ้าที่ต่อร่วมอยู่กับวงจรจะสว่าง หรือมีค่าทางลอจิกเป็น 1 ก็ต่อเมื่อ สวิตช์ตัวใดตัวหนึ่งอยู่ในสภาวะเปิด หรือมีค่าเป็น 1 หากสวิตช์ทั้ง 2 เปิดจะทำให้กระแสไฟฟ้าจะไหลครบวงจร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4361" y="5805264"/>
            <a:ext cx="155844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i="1" dirty="0"/>
              <a:t>Y = A + B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6719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14982"/>
            <a:ext cx="367240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ลอจิกเกต</a:t>
            </a:r>
            <a:r>
              <a:rPr lang="en-US" b="1"/>
              <a:t> 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6372200" y="224579"/>
            <a:ext cx="228323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/>
              <a:t>2.</a:t>
            </a:r>
            <a:r>
              <a:rPr lang="th-TH" sz="3200" b="1" dirty="0">
                <a:solidFill>
                  <a:schemeClr val="tx1"/>
                </a:solidFill>
              </a:rPr>
              <a:t> </a:t>
            </a:r>
            <a:r>
              <a:rPr lang="th-TH" sz="3200" b="1" dirty="0" err="1">
                <a:solidFill>
                  <a:schemeClr val="tx1"/>
                </a:solidFill>
              </a:rPr>
              <a:t>ออร์</a:t>
            </a:r>
            <a:r>
              <a:rPr lang="th-TH" sz="3200" b="1" dirty="0">
                <a:solidFill>
                  <a:schemeClr val="tx1"/>
                </a:solidFill>
              </a:rPr>
              <a:t>เกต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th-TH" sz="3200" b="1" dirty="0">
                <a:solidFill>
                  <a:schemeClr val="tx1"/>
                </a:solidFill>
              </a:rPr>
              <a:t>เกต </a:t>
            </a:r>
            <a:r>
              <a:rPr lang="th-TH" sz="3200" b="1" dirty="0" err="1">
                <a:solidFill>
                  <a:schemeClr val="tx1"/>
                </a:solidFill>
              </a:rPr>
              <a:t>ออร์</a:t>
            </a:r>
            <a:r>
              <a:rPr lang="th-TH" sz="3200" b="1" dirty="0">
                <a:solidFill>
                  <a:schemeClr val="tx1"/>
                </a:solidFill>
              </a:rPr>
              <a:t> </a:t>
            </a:r>
            <a:r>
              <a:rPr lang="th-TH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OR gate))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68" y="980727"/>
            <a:ext cx="1824472" cy="1273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0"/>
            <a:ext cx="2520280" cy="217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8583" y="2268245"/>
            <a:ext cx="8280920" cy="20005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ตารางความจริงด้านบน หรือดังผลลัพธ์จากการดำเนินการต่อไปนี้ </a:t>
            </a:r>
          </a:p>
          <a:p>
            <a:r>
              <a:rPr lang="th-TH" sz="2400" dirty="0"/>
              <a:t>0 + 0 มีค่าเท่ากับ 0 หลอดไม่ไฟสว่าง เพราะกระแสไฟฟ้าไหลไม่ครบวงจร</a:t>
            </a:r>
          </a:p>
          <a:p>
            <a:r>
              <a:rPr lang="th-TH" sz="2400" dirty="0"/>
              <a:t>0 + 1 มีค่าเท่ากับ 1 หลอดไฟสว่าง เพราะยังมีกระแสไฟฟ้าไหลครบวงจร</a:t>
            </a:r>
          </a:p>
          <a:p>
            <a:r>
              <a:rPr lang="th-TH" sz="2400" dirty="0"/>
              <a:t>1 + 0 มีค่าเท่ากับ 1 หลอดไฟสว่าง เพราะยังมีกระแสไฟฟ้าไหลครบวงจร </a:t>
            </a:r>
          </a:p>
          <a:p>
            <a:r>
              <a:rPr lang="th-TH" sz="2400" dirty="0"/>
              <a:t>1 + 1 มีค่าเท่ากับ 1 หลอดไฟสว่าง เพราะมีกระแสไฟฟ้าไหลครบวงจร </a:t>
            </a:r>
          </a:p>
        </p:txBody>
      </p:sp>
      <p:sp>
        <p:nvSpPr>
          <p:cNvPr id="2" name="Rectangle 1"/>
          <p:cNvSpPr/>
          <p:nvPr/>
        </p:nvSpPr>
        <p:spPr>
          <a:xfrm>
            <a:off x="42803" y="4370329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err="1"/>
              <a:t>ออร์</a:t>
            </a:r>
            <a:r>
              <a:rPr lang="th-TH" sz="2400" dirty="0"/>
              <a:t>เกต จะให้เอาต์พุตเป็นลอจิก 1 ก็ต่อเมื่อมีสภาวะอินพุตใดอินพุตหนึ่งเป็นลอจิก 1</a:t>
            </a:r>
          </a:p>
          <a:p>
            <a:r>
              <a:rPr lang="th-TH" sz="2400" dirty="0"/>
              <a:t>หรือเป็นลอจิก 1 ทั้งหมด นอกเหนือจากสภาวะดังกล่าว </a:t>
            </a:r>
            <a:r>
              <a:rPr lang="th-TH" sz="2400" dirty="0" err="1"/>
              <a:t>ออร์</a:t>
            </a:r>
            <a:r>
              <a:rPr lang="th-TH" sz="2400" dirty="0"/>
              <a:t>เกตจะให้เอาต์พุตเป็นลอจิก 0</a:t>
            </a:r>
          </a:p>
          <a:p>
            <a:r>
              <a:rPr lang="th-TH" sz="2400" dirty="0"/>
              <a:t>สามารถเขียนสัญลักษณ์ สมการลอจิก และตารางความจริงได้ดังนี้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89240"/>
            <a:ext cx="6480720" cy="1234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69077" y="5438668"/>
            <a:ext cx="148927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สัญลักษณ์ของ</a:t>
            </a:r>
            <a:r>
              <a:rPr lang="th-TH" dirty="0" err="1"/>
              <a:t>ออร์</a:t>
            </a:r>
            <a:r>
              <a:rPr lang="th-TH" dirty="0"/>
              <a:t>เกตชนิด 2 อินพุต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5200" y="4605592"/>
            <a:ext cx="104314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b="1" i="1" dirty="0"/>
              <a:t>Y = A + B 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3126497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ตัวอย่างการโปรแกรมและ</a:t>
            </a:r>
            <a:br>
              <a:rPr lang="th-TH" dirty="0"/>
            </a:br>
            <a:r>
              <a:rPr lang="en-US" dirty="0"/>
              <a:t>Operators</a:t>
            </a:r>
            <a:r>
              <a:rPr lang="th-TH" dirty="0"/>
              <a:t>  </a:t>
            </a:r>
            <a:r>
              <a:rPr lang="en-US" dirty="0"/>
              <a:t>and ,or</a:t>
            </a:r>
            <a:br>
              <a:rPr lang="en-US" dirty="0"/>
            </a:br>
            <a:endParaRPr lang="th-TH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257750"/>
            <a:ext cx="9144000" cy="11049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Logical Operators</a:t>
            </a:r>
            <a:endParaRPr lang="th-TH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68352" y="3068960"/>
            <a:ext cx="3407296" cy="1440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sz="4400" b="1" dirty="0"/>
              <a:t>&amp;&amp;  (</a:t>
            </a:r>
            <a:r>
              <a:rPr lang="th-TH" sz="4400" b="1" dirty="0" err="1"/>
              <a:t>AND</a:t>
            </a:r>
            <a:r>
              <a:rPr lang="th-TH" sz="4400" b="1" dirty="0"/>
              <a:t>)</a:t>
            </a:r>
          </a:p>
          <a:p>
            <a:pPr marL="0" indent="0" algn="ctr">
              <a:buNone/>
            </a:pPr>
            <a:r>
              <a:rPr lang="th-TH" sz="4400" b="1" dirty="0"/>
              <a:t>|| (</a:t>
            </a:r>
            <a:r>
              <a:rPr lang="th-TH" sz="4400" b="1" dirty="0" err="1"/>
              <a:t>OR</a:t>
            </a:r>
            <a:r>
              <a:rPr lang="th-TH" sz="4400" b="1" dirty="0"/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7668344" y="332656"/>
            <a:ext cx="95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(</a:t>
            </a:r>
            <a:r>
              <a:rPr lang="en-US" dirty="0"/>
              <a:t>java)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68151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68344" y="332656"/>
            <a:ext cx="952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(</a:t>
            </a:r>
            <a:r>
              <a:rPr lang="en-US" dirty="0"/>
              <a:t>java)</a:t>
            </a:r>
            <a:endParaRPr lang="th-TH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55670" y="0"/>
            <a:ext cx="8988330" cy="11049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/>
              <a:t>ตารางแสดงผลของ </a:t>
            </a:r>
            <a:r>
              <a:rPr lang="th-TH" sz="4000" b="1" dirty="0" err="1"/>
              <a:t>Boolean</a:t>
            </a:r>
            <a:r>
              <a:rPr lang="th-TH" sz="4000" b="1" dirty="0"/>
              <a:t> </a:t>
            </a:r>
            <a:r>
              <a:rPr lang="th-TH" sz="4000" b="1" dirty="0" err="1"/>
              <a:t>Operators</a:t>
            </a:r>
            <a:endParaRPr lang="th-TH" sz="4000" b="1" dirty="0"/>
          </a:p>
        </p:txBody>
      </p:sp>
      <p:graphicFrame>
        <p:nvGraphicFramePr>
          <p:cNvPr id="8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62069"/>
              </p:ext>
            </p:extLst>
          </p:nvPr>
        </p:nvGraphicFramePr>
        <p:xfrm>
          <a:off x="2324941" y="1988840"/>
          <a:ext cx="4649787" cy="3455989"/>
        </p:xfrm>
        <a:graphic>
          <a:graphicData uri="http://schemas.openxmlformats.org/drawingml/2006/table">
            <a:tbl>
              <a:tblPr/>
              <a:tblGrid>
                <a:gridCol w="1160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A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B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A &amp;&amp; B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A || B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T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>
                          <a:tab pos="457200" algn="r"/>
                          <a:tab pos="2636838" algn="ctr"/>
                          <a:tab pos="5273675" algn="r"/>
                        </a:tabLst>
                      </a:pPr>
                      <a:r>
                        <a:rPr kumimoji="0" lang="th-TH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ordiaUPC" pitchFamily="34" charset="-34"/>
                          <a:cs typeface="Times New Roman" pitchFamily="18" charset="0"/>
                        </a:rPr>
                        <a:t>F</a:t>
                      </a:r>
                      <a:endParaRPr kumimoji="0" lang="th-TH" sz="5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65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0"/>
            <a:ext cx="9721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Arial" pitchFamily="34" charset="0"/>
              </a:rPr>
              <a:t>ตัวอย่างโปรแกรม </a:t>
            </a:r>
            <a:r>
              <a:rPr lang="en-US" dirty="0">
                <a:latin typeface="Arial" pitchFamily="34" charset="0"/>
              </a:rPr>
              <a:t>BoolLogicDemo.java</a:t>
            </a:r>
            <a:endParaRPr lang="th-TH" dirty="0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529" y="531038"/>
            <a:ext cx="79928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public class </a:t>
            </a:r>
            <a:r>
              <a:rPr lang="en-US" dirty="0" err="1"/>
              <a:t>BoolLogicDemo</a:t>
            </a:r>
            <a:r>
              <a:rPr lang="en-US" dirty="0"/>
              <a:t>  {</a:t>
            </a:r>
            <a:endParaRPr lang="th-TH" dirty="0"/>
          </a:p>
          <a:p>
            <a:r>
              <a:rPr lang="en-US" dirty="0"/>
              <a:t>    public static void main </a:t>
            </a:r>
            <a:r>
              <a:rPr lang="th-TH" dirty="0"/>
              <a:t>(</a:t>
            </a:r>
            <a:r>
              <a:rPr lang="en-US" dirty="0"/>
              <a:t>String </a:t>
            </a:r>
            <a:r>
              <a:rPr lang="en-US" dirty="0" err="1"/>
              <a:t>args</a:t>
            </a:r>
            <a:r>
              <a:rPr lang="th-TH" dirty="0"/>
              <a:t>[])   </a:t>
            </a:r>
            <a:r>
              <a:rPr lang="en-US" dirty="0"/>
              <a:t>{  </a:t>
            </a:r>
            <a:endParaRPr lang="th-TH" dirty="0"/>
          </a:p>
          <a:p>
            <a:r>
              <a:rPr lang="en-US" dirty="0"/>
              <a:t>	</a:t>
            </a:r>
            <a:r>
              <a:rPr lang="th-TH" dirty="0"/>
              <a:t>//</a:t>
            </a:r>
            <a:r>
              <a:rPr lang="en-US" dirty="0"/>
              <a:t>a few </a:t>
            </a:r>
            <a:r>
              <a:rPr lang="en-US" dirty="0" err="1"/>
              <a:t>boolean</a:t>
            </a:r>
            <a:endParaRPr lang="th-TH" dirty="0"/>
          </a:p>
          <a:p>
            <a:r>
              <a:rPr lang="th-TH" dirty="0"/>
              <a:t> </a:t>
            </a:r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a </a:t>
            </a:r>
            <a:r>
              <a:rPr lang="th-TH" dirty="0"/>
              <a:t>= </a:t>
            </a:r>
            <a:r>
              <a:rPr lang="en-US" dirty="0"/>
              <a:t>true;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b </a:t>
            </a:r>
            <a:r>
              <a:rPr lang="th-TH" dirty="0"/>
              <a:t>= </a:t>
            </a:r>
            <a:r>
              <a:rPr lang="en-US" dirty="0"/>
              <a:t>false;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c </a:t>
            </a:r>
            <a:r>
              <a:rPr lang="th-TH" dirty="0"/>
              <a:t>= </a:t>
            </a:r>
            <a:r>
              <a:rPr lang="en-US" dirty="0"/>
              <a:t>a || b 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d </a:t>
            </a:r>
            <a:r>
              <a:rPr lang="th-TH" dirty="0"/>
              <a:t>= </a:t>
            </a:r>
            <a:r>
              <a:rPr lang="en-US" dirty="0"/>
              <a:t>a &amp;&amp; b 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f </a:t>
            </a:r>
            <a:r>
              <a:rPr lang="th-TH" dirty="0"/>
              <a:t>= ( !</a:t>
            </a:r>
            <a:r>
              <a:rPr lang="en-US" dirty="0"/>
              <a:t>a &amp;&amp; b</a:t>
            </a:r>
            <a:r>
              <a:rPr lang="th-TH" dirty="0"/>
              <a:t>) 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</a:t>
            </a:r>
            <a:r>
              <a:rPr lang="en-US" dirty="0"/>
              <a:t>a </a:t>
            </a:r>
            <a:r>
              <a:rPr lang="th-TH" dirty="0"/>
              <a:t>= " + </a:t>
            </a:r>
            <a:r>
              <a:rPr lang="en-US" dirty="0"/>
              <a:t>a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   </a:t>
            </a:r>
            <a:r>
              <a:rPr lang="en-US" dirty="0"/>
              <a:t>b </a:t>
            </a:r>
            <a:r>
              <a:rPr lang="th-TH" dirty="0"/>
              <a:t>= " + </a:t>
            </a:r>
            <a:r>
              <a:rPr lang="en-US" dirty="0"/>
              <a:t>b</a:t>
            </a:r>
            <a:r>
              <a:rPr lang="th-TH" dirty="0"/>
              <a:t>)</a:t>
            </a:r>
            <a:r>
              <a:rPr lang="en-US" dirty="0"/>
              <a:t>; 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</a:t>
            </a:r>
            <a:r>
              <a:rPr lang="en-US" dirty="0"/>
              <a:t>a||b </a:t>
            </a:r>
            <a:r>
              <a:rPr lang="th-TH" dirty="0"/>
              <a:t>= " + </a:t>
            </a:r>
            <a:r>
              <a:rPr lang="en-US" dirty="0"/>
              <a:t>c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</a:t>
            </a:r>
            <a:r>
              <a:rPr lang="en-US" dirty="0"/>
              <a:t>a&amp;&amp;b </a:t>
            </a:r>
            <a:r>
              <a:rPr lang="th-TH" dirty="0"/>
              <a:t>= " + </a:t>
            </a:r>
            <a:r>
              <a:rPr lang="en-US" dirty="0"/>
              <a:t>d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      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!</a:t>
            </a:r>
            <a:r>
              <a:rPr lang="en-US" dirty="0"/>
              <a:t>a&amp;&amp;b </a:t>
            </a:r>
            <a:r>
              <a:rPr lang="th-TH" dirty="0"/>
              <a:t>= " + </a:t>
            </a:r>
            <a:r>
              <a:rPr lang="en-US" dirty="0"/>
              <a:t>f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    }       } </a:t>
            </a:r>
            <a:r>
              <a:rPr lang="th-TH" i="1" dirty="0"/>
              <a:t>// </a:t>
            </a:r>
            <a:r>
              <a:rPr lang="en-US" i="1" dirty="0" err="1"/>
              <a:t>BoolLogicDemo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18097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69503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148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672"/>
            <a:ext cx="9093448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96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051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217553" cy="5182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583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68760"/>
            <a:ext cx="3350096" cy="449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593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0"/>
            <a:ext cx="9721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Arial" pitchFamily="34" charset="0"/>
              </a:rPr>
              <a:t>ตัวอย่างโปรแกรม </a:t>
            </a:r>
            <a:r>
              <a:rPr lang="en-US" dirty="0">
                <a:latin typeface="Arial" pitchFamily="34" charset="0"/>
              </a:rPr>
              <a:t>BoolLogicDemo.java</a:t>
            </a:r>
            <a:endParaRPr lang="th-TH" dirty="0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529" y="531038"/>
            <a:ext cx="79928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public class </a:t>
            </a:r>
            <a:r>
              <a:rPr lang="en-US" dirty="0" err="1"/>
              <a:t>BoolLogicDemo</a:t>
            </a:r>
            <a:r>
              <a:rPr lang="en-US" dirty="0"/>
              <a:t>  {</a:t>
            </a:r>
            <a:endParaRPr lang="th-TH" dirty="0"/>
          </a:p>
          <a:p>
            <a:r>
              <a:rPr lang="en-US" dirty="0"/>
              <a:t>    public static void main </a:t>
            </a:r>
            <a:r>
              <a:rPr lang="th-TH" dirty="0"/>
              <a:t>(</a:t>
            </a:r>
            <a:r>
              <a:rPr lang="en-US" dirty="0"/>
              <a:t>String </a:t>
            </a:r>
            <a:r>
              <a:rPr lang="en-US" dirty="0" err="1"/>
              <a:t>args</a:t>
            </a:r>
            <a:r>
              <a:rPr lang="th-TH" dirty="0"/>
              <a:t>[])   </a:t>
            </a:r>
            <a:r>
              <a:rPr lang="en-US" dirty="0"/>
              <a:t>{  </a:t>
            </a:r>
            <a:endParaRPr lang="th-TH" dirty="0"/>
          </a:p>
          <a:p>
            <a:r>
              <a:rPr lang="en-US" dirty="0"/>
              <a:t>	</a:t>
            </a:r>
            <a:r>
              <a:rPr lang="th-TH" dirty="0"/>
              <a:t>//</a:t>
            </a:r>
            <a:r>
              <a:rPr lang="en-US" dirty="0"/>
              <a:t>a few </a:t>
            </a:r>
            <a:r>
              <a:rPr lang="en-US" dirty="0" err="1"/>
              <a:t>boolean</a:t>
            </a:r>
            <a:endParaRPr lang="th-TH" dirty="0"/>
          </a:p>
          <a:p>
            <a:r>
              <a:rPr lang="th-TH" dirty="0"/>
              <a:t> </a:t>
            </a:r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a </a:t>
            </a:r>
            <a:r>
              <a:rPr lang="th-TH" dirty="0"/>
              <a:t>= </a:t>
            </a:r>
            <a:r>
              <a:rPr lang="en-US" dirty="0"/>
              <a:t>true;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b </a:t>
            </a:r>
            <a:r>
              <a:rPr lang="th-TH" dirty="0"/>
              <a:t>= </a:t>
            </a:r>
            <a:r>
              <a:rPr lang="en-US" dirty="0"/>
              <a:t>false;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c </a:t>
            </a:r>
            <a:r>
              <a:rPr lang="th-TH" dirty="0"/>
              <a:t>= </a:t>
            </a:r>
            <a:r>
              <a:rPr lang="en-US" dirty="0"/>
              <a:t>a || b 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d </a:t>
            </a:r>
            <a:r>
              <a:rPr lang="th-TH" dirty="0"/>
              <a:t>= </a:t>
            </a:r>
            <a:r>
              <a:rPr lang="en-US" dirty="0"/>
              <a:t>a &amp;&amp; b ;</a:t>
            </a:r>
            <a:endParaRPr lang="th-TH" dirty="0"/>
          </a:p>
          <a:p>
            <a:r>
              <a:rPr lang="en-US" dirty="0"/>
              <a:t>	</a:t>
            </a:r>
            <a:r>
              <a:rPr lang="en-US" dirty="0" err="1"/>
              <a:t>boolean</a:t>
            </a:r>
            <a:r>
              <a:rPr lang="en-US" dirty="0"/>
              <a:t> f </a:t>
            </a:r>
            <a:r>
              <a:rPr lang="th-TH" dirty="0"/>
              <a:t>= ( !</a:t>
            </a:r>
            <a:r>
              <a:rPr lang="en-US" dirty="0"/>
              <a:t>a &amp;&amp; b</a:t>
            </a:r>
            <a:r>
              <a:rPr lang="th-TH" dirty="0"/>
              <a:t>) 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</a:t>
            </a:r>
            <a:r>
              <a:rPr lang="en-US" dirty="0"/>
              <a:t>a </a:t>
            </a:r>
            <a:r>
              <a:rPr lang="th-TH" dirty="0"/>
              <a:t>= " + </a:t>
            </a:r>
            <a:r>
              <a:rPr lang="en-US" dirty="0"/>
              <a:t>a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   </a:t>
            </a:r>
            <a:r>
              <a:rPr lang="en-US" dirty="0"/>
              <a:t>b </a:t>
            </a:r>
            <a:r>
              <a:rPr lang="th-TH" dirty="0"/>
              <a:t>= " + </a:t>
            </a:r>
            <a:r>
              <a:rPr lang="en-US" dirty="0"/>
              <a:t>b</a:t>
            </a:r>
            <a:r>
              <a:rPr lang="th-TH" dirty="0"/>
              <a:t>)</a:t>
            </a:r>
            <a:r>
              <a:rPr lang="en-US" dirty="0"/>
              <a:t>; 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</a:t>
            </a:r>
            <a:r>
              <a:rPr lang="en-US" dirty="0"/>
              <a:t>a||b </a:t>
            </a:r>
            <a:r>
              <a:rPr lang="th-TH" dirty="0"/>
              <a:t>= " + </a:t>
            </a:r>
            <a:r>
              <a:rPr lang="en-US" dirty="0"/>
              <a:t>c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	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</a:t>
            </a:r>
            <a:r>
              <a:rPr lang="en-US" dirty="0"/>
              <a:t>a&amp;&amp;b </a:t>
            </a:r>
            <a:r>
              <a:rPr lang="th-TH" dirty="0"/>
              <a:t>= " + </a:t>
            </a:r>
            <a:r>
              <a:rPr lang="en-US" dirty="0"/>
              <a:t>d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      System</a:t>
            </a:r>
            <a:r>
              <a:rPr lang="th-TH" dirty="0"/>
              <a:t>.</a:t>
            </a:r>
            <a:r>
              <a:rPr lang="en-US" dirty="0"/>
              <a:t>out</a:t>
            </a:r>
            <a:r>
              <a:rPr lang="th-TH" dirty="0"/>
              <a:t>.</a:t>
            </a:r>
            <a:r>
              <a:rPr lang="en-US" dirty="0" err="1"/>
              <a:t>println</a:t>
            </a:r>
            <a:r>
              <a:rPr lang="th-TH" dirty="0"/>
              <a:t>(" !</a:t>
            </a:r>
            <a:r>
              <a:rPr lang="en-US" dirty="0"/>
              <a:t>a&amp;&amp;b </a:t>
            </a:r>
            <a:r>
              <a:rPr lang="th-TH" dirty="0"/>
              <a:t>= " + </a:t>
            </a:r>
            <a:r>
              <a:rPr lang="en-US" dirty="0"/>
              <a:t>f</a:t>
            </a:r>
            <a:r>
              <a:rPr lang="th-TH" dirty="0"/>
              <a:t>)</a:t>
            </a:r>
            <a:r>
              <a:rPr lang="en-US" dirty="0"/>
              <a:t>;</a:t>
            </a:r>
            <a:endParaRPr lang="th-TH" dirty="0"/>
          </a:p>
          <a:p>
            <a:r>
              <a:rPr lang="en-US" dirty="0"/>
              <a:t>    }       } </a:t>
            </a:r>
            <a:r>
              <a:rPr lang="th-TH" i="1" dirty="0"/>
              <a:t>// </a:t>
            </a:r>
            <a:r>
              <a:rPr lang="en-US" i="1" dirty="0" err="1"/>
              <a:t>BoolLogicDemo</a:t>
            </a:r>
            <a:endParaRPr lang="th-TH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56793"/>
            <a:ext cx="2793761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563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45" y="13922"/>
            <a:ext cx="9036496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import </a:t>
            </a:r>
            <a:r>
              <a:rPr lang="en-US" sz="2400" dirty="0" err="1"/>
              <a:t>javax</a:t>
            </a:r>
            <a:r>
              <a:rPr lang="th-TH" sz="2400" dirty="0"/>
              <a:t>.</a:t>
            </a:r>
            <a:r>
              <a:rPr lang="en-US" sz="2400" dirty="0"/>
              <a:t>swing</a:t>
            </a:r>
            <a:r>
              <a:rPr lang="th-TH" sz="2400" dirty="0"/>
              <a:t>.</a:t>
            </a:r>
            <a:r>
              <a:rPr lang="en-US" sz="2400" dirty="0" err="1"/>
              <a:t>JOptionPane</a:t>
            </a:r>
            <a:r>
              <a:rPr lang="en-US" sz="2400" dirty="0"/>
              <a:t>;</a:t>
            </a:r>
            <a:endParaRPr lang="th-TH" sz="2400" b="1" dirty="0"/>
          </a:p>
          <a:p>
            <a:r>
              <a:rPr lang="en-US" sz="2400" dirty="0"/>
              <a:t>class </a:t>
            </a:r>
            <a:r>
              <a:rPr lang="en-US" sz="2400" dirty="0" err="1"/>
              <a:t>Vac</a:t>
            </a:r>
            <a:r>
              <a:rPr lang="en-US" sz="2400" dirty="0"/>
              <a:t> {</a:t>
            </a:r>
            <a:endParaRPr lang="th-TH" sz="2400" b="1" dirty="0"/>
          </a:p>
          <a:p>
            <a:r>
              <a:rPr lang="en-US" sz="2400" b="1" dirty="0"/>
              <a:t>    public static void main </a:t>
            </a:r>
            <a:r>
              <a:rPr lang="th-TH" sz="2400" b="1" dirty="0"/>
              <a:t>(</a:t>
            </a:r>
            <a:r>
              <a:rPr lang="en-US" sz="2400" b="1" dirty="0"/>
              <a:t>String </a:t>
            </a:r>
            <a:r>
              <a:rPr lang="en-US" sz="2400" b="1" dirty="0" err="1"/>
              <a:t>args</a:t>
            </a:r>
            <a:r>
              <a:rPr lang="th-TH" sz="2400" b="1" dirty="0"/>
              <a:t>[]) </a:t>
            </a:r>
            <a:r>
              <a:rPr lang="en-US" sz="2400" b="1" dirty="0"/>
              <a:t>{</a:t>
            </a:r>
            <a:endParaRPr lang="th-TH" sz="2400" b="1" dirty="0"/>
          </a:p>
          <a:p>
            <a:r>
              <a:rPr lang="en-US" sz="2400" dirty="0"/>
              <a:t>     </a:t>
            </a:r>
            <a:r>
              <a:rPr lang="en-US" sz="2400" dirty="0" err="1"/>
              <a:t>int</a:t>
            </a:r>
            <a:r>
              <a:rPr lang="en-US" sz="2400" dirty="0"/>
              <a:t>  </a:t>
            </a:r>
            <a:r>
              <a:rPr lang="en-US" sz="2400" dirty="0" err="1"/>
              <a:t>age,critical</a:t>
            </a:r>
            <a:r>
              <a:rPr lang="en-US" sz="2400" dirty="0"/>
              <a:t> ;String message ;String data1,data2;</a:t>
            </a:r>
            <a:endParaRPr lang="th-TH" sz="2400" b="1" dirty="0"/>
          </a:p>
          <a:p>
            <a:r>
              <a:rPr lang="en-US" sz="2400" dirty="0"/>
              <a:t>	 data1 </a:t>
            </a:r>
            <a:r>
              <a:rPr lang="th-TH" sz="2400" dirty="0"/>
              <a:t>= </a:t>
            </a:r>
            <a:r>
              <a:rPr lang="en-US" sz="2400" dirty="0" err="1"/>
              <a:t>JOptionPane</a:t>
            </a:r>
            <a:r>
              <a:rPr lang="th-TH" sz="2400" dirty="0"/>
              <a:t>.</a:t>
            </a:r>
            <a:r>
              <a:rPr lang="en-US" sz="2400" dirty="0" err="1"/>
              <a:t>showInputDialog</a:t>
            </a:r>
            <a:r>
              <a:rPr lang="th-TH" sz="2400" dirty="0"/>
              <a:t>(</a:t>
            </a:r>
            <a:r>
              <a:rPr lang="en-US" sz="2400" dirty="0"/>
              <a:t>null,</a:t>
            </a:r>
            <a:r>
              <a:rPr lang="th-TH" sz="2400" dirty="0"/>
              <a:t>"ใส่อายุ</a:t>
            </a:r>
            <a:r>
              <a:rPr lang="en-US" sz="2400" dirty="0"/>
              <a:t> </a:t>
            </a:r>
            <a:r>
              <a:rPr lang="th-TH" sz="2400" dirty="0"/>
              <a:t>: ")</a:t>
            </a:r>
            <a:r>
              <a:rPr lang="en-US" sz="2400" dirty="0"/>
              <a:t>;</a:t>
            </a:r>
            <a:endParaRPr lang="th-TH" sz="2400" b="1" dirty="0"/>
          </a:p>
          <a:p>
            <a:r>
              <a:rPr lang="en-US" sz="2400" dirty="0"/>
              <a:t>       age  = </a:t>
            </a:r>
            <a:r>
              <a:rPr lang="en-US" sz="2400" dirty="0" err="1"/>
              <a:t>Integer.parseInt</a:t>
            </a:r>
            <a:r>
              <a:rPr lang="en-US" sz="2400" dirty="0"/>
              <a:t>(data1);</a:t>
            </a:r>
          </a:p>
          <a:p>
            <a:r>
              <a:rPr lang="en-US" sz="2400" dirty="0"/>
              <a:t>       data2 </a:t>
            </a:r>
            <a:r>
              <a:rPr lang="th-TH" sz="2400" dirty="0"/>
              <a:t>= </a:t>
            </a:r>
            <a:r>
              <a:rPr lang="en-US" sz="1800" dirty="0" err="1"/>
              <a:t>JOptionPane</a:t>
            </a:r>
            <a:r>
              <a:rPr lang="th-TH" sz="1800" dirty="0"/>
              <a:t>.</a:t>
            </a:r>
            <a:r>
              <a:rPr lang="en-US" sz="1800" dirty="0" err="1"/>
              <a:t>showInputDialog</a:t>
            </a:r>
            <a:r>
              <a:rPr lang="th-TH" sz="2400" dirty="0"/>
              <a:t>(</a:t>
            </a:r>
            <a:r>
              <a:rPr lang="en-US" sz="2400" dirty="0"/>
              <a:t>null,</a:t>
            </a:r>
            <a:r>
              <a:rPr lang="th-TH" sz="2400" dirty="0"/>
              <a:t>"คุณมีโรค </a:t>
            </a:r>
            <a:r>
              <a:rPr lang="en-US" sz="2400" dirty="0"/>
              <a:t>7 </a:t>
            </a:r>
            <a:r>
              <a:rPr lang="th-TH" sz="2400" dirty="0"/>
              <a:t>กลุ่มเสียง </a:t>
            </a:r>
            <a:r>
              <a:rPr lang="en-US" sz="2400" dirty="0"/>
              <a:t>[</a:t>
            </a:r>
            <a:r>
              <a:rPr lang="th-TH" sz="2400" dirty="0"/>
              <a:t>ป้อน </a:t>
            </a:r>
            <a:r>
              <a:rPr lang="en-US" sz="2400" dirty="0"/>
              <a:t>1= </a:t>
            </a:r>
            <a:r>
              <a:rPr lang="th-TH" sz="2400" dirty="0"/>
              <a:t>ใช่ </a:t>
            </a:r>
            <a:r>
              <a:rPr lang="en-US" sz="2400" dirty="0"/>
              <a:t>2 =</a:t>
            </a:r>
            <a:r>
              <a:rPr lang="th-TH" sz="2400" dirty="0"/>
              <a:t>ไม่ใช่</a:t>
            </a:r>
            <a:r>
              <a:rPr lang="en-US" sz="2400" dirty="0"/>
              <a:t>] </a:t>
            </a:r>
            <a:r>
              <a:rPr lang="th-TH" sz="2400" dirty="0"/>
              <a:t>: ")</a:t>
            </a:r>
            <a:r>
              <a:rPr lang="en-US" sz="2400" dirty="0"/>
              <a:t>;</a:t>
            </a:r>
          </a:p>
          <a:p>
            <a:r>
              <a:rPr lang="en-US" sz="2400" dirty="0"/>
              <a:t>        critical =</a:t>
            </a:r>
            <a:r>
              <a:rPr lang="en-US" sz="2400" dirty="0" err="1"/>
              <a:t>Integer.parseInt</a:t>
            </a:r>
            <a:r>
              <a:rPr lang="en-US" sz="2400" dirty="0"/>
              <a:t>(data2);</a:t>
            </a:r>
          </a:p>
          <a:p>
            <a:r>
              <a:rPr lang="th-TH" sz="2400" dirty="0"/>
              <a:t>        </a:t>
            </a:r>
            <a:r>
              <a:rPr lang="en-US" sz="2400" dirty="0"/>
              <a:t>	   if  </a:t>
            </a:r>
            <a:r>
              <a:rPr lang="en-US" sz="3600" dirty="0">
                <a:solidFill>
                  <a:srgbClr val="FF0000"/>
                </a:solidFill>
              </a:rPr>
              <a:t>(</a:t>
            </a:r>
            <a:r>
              <a:rPr lang="th-TH" sz="3600" dirty="0">
                <a:solidFill>
                  <a:srgbClr val="FF0000"/>
                </a:solidFill>
              </a:rPr>
              <a:t>(</a:t>
            </a:r>
            <a:r>
              <a:rPr lang="en-US" sz="3600" dirty="0">
                <a:solidFill>
                  <a:srgbClr val="FF0000"/>
                </a:solidFill>
              </a:rPr>
              <a:t>age &gt;=</a:t>
            </a:r>
            <a:r>
              <a:rPr lang="th-TH" sz="3600" dirty="0">
                <a:solidFill>
                  <a:srgbClr val="FF0000"/>
                </a:solidFill>
              </a:rPr>
              <a:t> 60) &amp;&amp; (</a:t>
            </a:r>
            <a:r>
              <a:rPr lang="en-US" sz="3600" dirty="0">
                <a:solidFill>
                  <a:srgbClr val="FF0000"/>
                </a:solidFill>
              </a:rPr>
              <a:t>critical == 1))</a:t>
            </a:r>
            <a:endParaRPr lang="th-TH" sz="3600" b="1" dirty="0">
              <a:solidFill>
                <a:srgbClr val="FF0000"/>
              </a:solidFill>
            </a:endParaRPr>
          </a:p>
          <a:p>
            <a:r>
              <a:rPr lang="en-US" sz="2400" dirty="0"/>
              <a:t>     	         message </a:t>
            </a:r>
            <a:r>
              <a:rPr lang="th-TH" sz="2400" dirty="0">
                <a:solidFill>
                  <a:srgbClr val="FF0000"/>
                </a:solidFill>
              </a:rPr>
              <a:t>=  "ฉีด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th-TH" sz="2400" dirty="0">
                <a:solidFill>
                  <a:srgbClr val="FF0000"/>
                </a:solidFill>
              </a:rPr>
              <a:t>วัคซีน  </a:t>
            </a:r>
            <a:r>
              <a:rPr lang="en-US" sz="2400" dirty="0">
                <a:solidFill>
                  <a:srgbClr val="FF0000"/>
                </a:solidFill>
              </a:rPr>
              <a:t>Astra    </a:t>
            </a:r>
            <a:r>
              <a:rPr lang="en-US" sz="2400" dirty="0"/>
              <a:t>" ;</a:t>
            </a:r>
            <a:endParaRPr lang="th-TH" sz="2400" b="1" dirty="0"/>
          </a:p>
          <a:p>
            <a:r>
              <a:rPr lang="en-US" sz="2400" dirty="0"/>
              <a:t>	        else </a:t>
            </a:r>
            <a:endParaRPr lang="th-TH" sz="2400" b="1" dirty="0"/>
          </a:p>
          <a:p>
            <a:r>
              <a:rPr lang="en-US" sz="2400" dirty="0"/>
              <a:t>	        message </a:t>
            </a:r>
            <a:r>
              <a:rPr lang="th-TH" sz="2400" dirty="0"/>
              <a:t>=  </a:t>
            </a:r>
            <a:r>
              <a:rPr lang="th-TH" dirty="0">
                <a:solidFill>
                  <a:srgbClr val="FF0000"/>
                </a:solidFill>
              </a:rPr>
              <a:t>" ฉีด วัด</a:t>
            </a:r>
            <a:r>
              <a:rPr lang="th-TH" dirty="0" err="1">
                <a:solidFill>
                  <a:srgbClr val="FF0000"/>
                </a:solidFill>
              </a:rPr>
              <a:t>ซีน</a:t>
            </a:r>
            <a:r>
              <a:rPr lang="th-TH" dirty="0">
                <a:solidFill>
                  <a:srgbClr val="FF0000"/>
                </a:solidFill>
              </a:rPr>
              <a:t> ซิ</a:t>
            </a:r>
            <a:r>
              <a:rPr lang="th-TH" dirty="0" err="1">
                <a:solidFill>
                  <a:srgbClr val="FF0000"/>
                </a:solidFill>
              </a:rPr>
              <a:t>โนแวค</a:t>
            </a:r>
            <a:r>
              <a:rPr lang="th-TH" dirty="0">
                <a:solidFill>
                  <a:srgbClr val="FF0000"/>
                </a:solidFill>
              </a:rPr>
              <a:t>  "  </a:t>
            </a:r>
            <a:r>
              <a:rPr lang="en-US" dirty="0">
                <a:solidFill>
                  <a:srgbClr val="FF0000"/>
                </a:solidFill>
              </a:rPr>
              <a:t>;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th-TH" sz="2400" dirty="0"/>
              <a:t>      </a:t>
            </a:r>
            <a:endParaRPr lang="th-TH" sz="2400" b="1" dirty="0"/>
          </a:p>
          <a:p>
            <a:r>
              <a:rPr lang="en-US" sz="2400" b="1" dirty="0"/>
              <a:t>  </a:t>
            </a:r>
            <a:r>
              <a:rPr lang="en-US" sz="2400" b="1" dirty="0" err="1"/>
              <a:t>JOptionPane</a:t>
            </a:r>
            <a:r>
              <a:rPr lang="th-TH" sz="2400" b="1" dirty="0"/>
              <a:t>.</a:t>
            </a:r>
            <a:r>
              <a:rPr lang="en-US" sz="2400" b="1" dirty="0" err="1"/>
              <a:t>showMessageDialog</a:t>
            </a:r>
            <a:r>
              <a:rPr lang="th-TH" sz="2400" b="1" dirty="0"/>
              <a:t>(</a:t>
            </a:r>
            <a:r>
              <a:rPr lang="en-US" sz="2400" b="1" dirty="0" err="1"/>
              <a:t>null,message</a:t>
            </a:r>
            <a:r>
              <a:rPr lang="th-TH" sz="2400" b="1" dirty="0"/>
              <a:t>)</a:t>
            </a:r>
            <a:r>
              <a:rPr lang="en-US" sz="2400" b="1" dirty="0"/>
              <a:t>;</a:t>
            </a:r>
            <a:endParaRPr lang="th-TH" sz="2400" b="1" dirty="0"/>
          </a:p>
          <a:p>
            <a:r>
              <a:rPr lang="en-US" sz="2400" b="1" dirty="0"/>
              <a:t>  System</a:t>
            </a:r>
            <a:r>
              <a:rPr lang="th-TH" sz="2400" b="1" dirty="0"/>
              <a:t>.</a:t>
            </a:r>
            <a:r>
              <a:rPr lang="en-US" sz="2400" b="1" dirty="0"/>
              <a:t>exit</a:t>
            </a:r>
            <a:r>
              <a:rPr lang="th-TH" sz="2400" b="1" dirty="0"/>
              <a:t>(</a:t>
            </a:r>
            <a:r>
              <a:rPr lang="en-US" sz="2400" b="1" dirty="0"/>
              <a:t>0</a:t>
            </a:r>
            <a:r>
              <a:rPr lang="th-TH" sz="2400" b="1" dirty="0"/>
              <a:t>)</a:t>
            </a:r>
            <a:r>
              <a:rPr lang="en-US" sz="2400" b="1" dirty="0"/>
              <a:t>; </a:t>
            </a:r>
            <a:endParaRPr lang="th-TH" sz="2400" b="1" dirty="0"/>
          </a:p>
          <a:p>
            <a:r>
              <a:rPr lang="en-US" sz="2400" b="1" dirty="0"/>
              <a:t>   }</a:t>
            </a:r>
            <a:endParaRPr lang="th-TH" sz="2400" b="1" dirty="0"/>
          </a:p>
          <a:p>
            <a:r>
              <a:rPr lang="en-US" sz="2400" b="1" dirty="0"/>
              <a:t>}</a:t>
            </a:r>
            <a:endParaRPr lang="th-TH" sz="2400" b="1" dirty="0"/>
          </a:p>
          <a:p>
            <a:endParaRPr lang="th-TH" sz="2400" dirty="0"/>
          </a:p>
          <a:p>
            <a:endParaRPr lang="th-TH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6516216" y="260648"/>
            <a:ext cx="176041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h-TH" b="1" dirty="0"/>
              <a:t>&amp;&amp;  (</a:t>
            </a:r>
            <a:r>
              <a:rPr lang="th-TH" b="1" dirty="0" err="1"/>
              <a:t>AND</a:t>
            </a:r>
            <a:r>
              <a:rPr lang="th-TH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2021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1" y="260648"/>
            <a:ext cx="8940227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370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8" y="260648"/>
            <a:ext cx="874846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548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5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548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632"/>
            <a:ext cx="8964488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import </a:t>
            </a:r>
            <a:r>
              <a:rPr lang="en-US" sz="2400" dirty="0" err="1"/>
              <a:t>javax</a:t>
            </a:r>
            <a:r>
              <a:rPr lang="th-TH" sz="2400" dirty="0"/>
              <a:t>.</a:t>
            </a:r>
            <a:r>
              <a:rPr lang="en-US" sz="2400" dirty="0"/>
              <a:t>swing</a:t>
            </a:r>
            <a:r>
              <a:rPr lang="th-TH" sz="2400" dirty="0"/>
              <a:t>.</a:t>
            </a:r>
            <a:r>
              <a:rPr lang="en-US" sz="2400" dirty="0" err="1"/>
              <a:t>JOptionPane</a:t>
            </a:r>
            <a:r>
              <a:rPr lang="en-US" sz="2400" dirty="0"/>
              <a:t>;</a:t>
            </a:r>
            <a:endParaRPr lang="th-TH" sz="2400" b="1" dirty="0"/>
          </a:p>
          <a:p>
            <a:r>
              <a:rPr lang="en-US" sz="2400" dirty="0"/>
              <a:t>class </a:t>
            </a:r>
            <a:r>
              <a:rPr lang="en-US" sz="2400" dirty="0" err="1"/>
              <a:t>Vac</a:t>
            </a:r>
            <a:r>
              <a:rPr lang="en-US" sz="2400" dirty="0"/>
              <a:t> {</a:t>
            </a:r>
            <a:endParaRPr lang="th-TH" sz="2400" b="1" dirty="0"/>
          </a:p>
          <a:p>
            <a:r>
              <a:rPr lang="en-US" sz="2400" b="1" dirty="0"/>
              <a:t>    public static void main </a:t>
            </a:r>
            <a:r>
              <a:rPr lang="th-TH" sz="2400" b="1" dirty="0"/>
              <a:t>(</a:t>
            </a:r>
            <a:r>
              <a:rPr lang="en-US" sz="2400" b="1" dirty="0"/>
              <a:t>String </a:t>
            </a:r>
            <a:r>
              <a:rPr lang="en-US" sz="2400" b="1" dirty="0" err="1"/>
              <a:t>args</a:t>
            </a:r>
            <a:r>
              <a:rPr lang="th-TH" sz="2400" b="1" dirty="0"/>
              <a:t>[]) </a:t>
            </a:r>
            <a:r>
              <a:rPr lang="en-US" sz="2400" b="1" dirty="0"/>
              <a:t>{</a:t>
            </a:r>
            <a:endParaRPr lang="th-TH" sz="2400" b="1" dirty="0"/>
          </a:p>
          <a:p>
            <a:r>
              <a:rPr lang="en-US" sz="2400" dirty="0"/>
              <a:t>     </a:t>
            </a:r>
            <a:r>
              <a:rPr lang="en-US" sz="2400" dirty="0" err="1"/>
              <a:t>int</a:t>
            </a:r>
            <a:r>
              <a:rPr lang="en-US" sz="2400" dirty="0"/>
              <a:t>  </a:t>
            </a:r>
            <a:r>
              <a:rPr lang="en-US" sz="2400" dirty="0" err="1"/>
              <a:t>age,critical</a:t>
            </a:r>
            <a:r>
              <a:rPr lang="en-US" sz="2400" dirty="0"/>
              <a:t> ;String message ;String data1,data2;</a:t>
            </a:r>
            <a:endParaRPr lang="th-TH" sz="2400" b="1" dirty="0"/>
          </a:p>
          <a:p>
            <a:r>
              <a:rPr lang="en-US" sz="2400" dirty="0"/>
              <a:t>	 data1 </a:t>
            </a:r>
            <a:r>
              <a:rPr lang="th-TH" sz="2400" dirty="0"/>
              <a:t>= </a:t>
            </a:r>
            <a:r>
              <a:rPr lang="en-US" sz="2400" dirty="0" err="1"/>
              <a:t>JOptionPane</a:t>
            </a:r>
            <a:r>
              <a:rPr lang="th-TH" sz="2400" dirty="0"/>
              <a:t>.</a:t>
            </a:r>
            <a:r>
              <a:rPr lang="en-US" sz="2400" dirty="0" err="1"/>
              <a:t>showInputDialog</a:t>
            </a:r>
            <a:r>
              <a:rPr lang="th-TH" sz="2400" dirty="0"/>
              <a:t>(</a:t>
            </a:r>
            <a:r>
              <a:rPr lang="en-US" sz="2400" dirty="0"/>
              <a:t>null,</a:t>
            </a:r>
            <a:r>
              <a:rPr lang="th-TH" sz="2400" dirty="0"/>
              <a:t>"ใส่อายุ</a:t>
            </a:r>
            <a:r>
              <a:rPr lang="en-US" sz="2400" dirty="0"/>
              <a:t> </a:t>
            </a:r>
            <a:r>
              <a:rPr lang="th-TH" sz="2400" dirty="0"/>
              <a:t>: ")</a:t>
            </a:r>
            <a:r>
              <a:rPr lang="en-US" sz="2400" dirty="0"/>
              <a:t>;</a:t>
            </a:r>
            <a:endParaRPr lang="th-TH" sz="2400" b="1" dirty="0"/>
          </a:p>
          <a:p>
            <a:r>
              <a:rPr lang="en-US" sz="2400" dirty="0"/>
              <a:t>       age  = </a:t>
            </a:r>
            <a:r>
              <a:rPr lang="en-US" sz="2400" dirty="0" err="1"/>
              <a:t>Integer.parseInt</a:t>
            </a:r>
            <a:r>
              <a:rPr lang="en-US" sz="2400" dirty="0"/>
              <a:t>(data1);</a:t>
            </a:r>
          </a:p>
          <a:p>
            <a:r>
              <a:rPr lang="en-US" sz="2400" dirty="0"/>
              <a:t>       data2 </a:t>
            </a:r>
            <a:r>
              <a:rPr lang="th-TH" sz="2400" dirty="0"/>
              <a:t>= </a:t>
            </a:r>
            <a:r>
              <a:rPr lang="en-US" sz="2400" dirty="0" err="1"/>
              <a:t>JOptionPane</a:t>
            </a:r>
            <a:r>
              <a:rPr lang="th-TH" sz="2400" dirty="0"/>
              <a:t>.</a:t>
            </a:r>
            <a:r>
              <a:rPr lang="en-US" sz="2400" dirty="0" err="1"/>
              <a:t>showInputDialog</a:t>
            </a:r>
            <a:r>
              <a:rPr lang="th-TH" sz="2400" dirty="0"/>
              <a:t>(</a:t>
            </a:r>
            <a:r>
              <a:rPr lang="en-US" sz="2400" dirty="0"/>
              <a:t>null,</a:t>
            </a:r>
            <a:r>
              <a:rPr lang="th-TH" sz="2400" dirty="0"/>
              <a:t>"คุณมีโรค </a:t>
            </a:r>
            <a:r>
              <a:rPr lang="en-US" sz="2400" dirty="0"/>
              <a:t>7 </a:t>
            </a:r>
            <a:r>
              <a:rPr lang="th-TH" sz="2400" dirty="0"/>
              <a:t>กลุ่มเสียง </a:t>
            </a:r>
            <a:r>
              <a:rPr lang="en-US" sz="2400" dirty="0"/>
              <a:t>[</a:t>
            </a:r>
            <a:r>
              <a:rPr lang="th-TH" sz="2400" dirty="0"/>
              <a:t>ป้อน </a:t>
            </a:r>
            <a:r>
              <a:rPr lang="en-US" sz="2400" dirty="0"/>
              <a:t>1= </a:t>
            </a:r>
            <a:r>
              <a:rPr lang="th-TH" sz="2400" dirty="0"/>
              <a:t>ใช่ </a:t>
            </a:r>
            <a:r>
              <a:rPr lang="en-US" sz="2400" dirty="0"/>
              <a:t>2 =</a:t>
            </a:r>
            <a:r>
              <a:rPr lang="th-TH" sz="2400" dirty="0"/>
              <a:t>ไม่ใช่</a:t>
            </a:r>
            <a:r>
              <a:rPr lang="en-US" sz="2400" dirty="0"/>
              <a:t>] </a:t>
            </a:r>
            <a:r>
              <a:rPr lang="th-TH" sz="2400" dirty="0"/>
              <a:t>: ")</a:t>
            </a:r>
            <a:r>
              <a:rPr lang="en-US" sz="2400" dirty="0"/>
              <a:t>;</a:t>
            </a:r>
          </a:p>
          <a:p>
            <a:r>
              <a:rPr lang="en-US" sz="2400" dirty="0"/>
              <a:t>        critical =</a:t>
            </a:r>
            <a:r>
              <a:rPr lang="en-US" sz="2400" dirty="0" err="1"/>
              <a:t>Integer.parseInt</a:t>
            </a:r>
            <a:r>
              <a:rPr lang="en-US" sz="2400" dirty="0"/>
              <a:t>(data2);</a:t>
            </a:r>
          </a:p>
          <a:p>
            <a:r>
              <a:rPr lang="th-TH" sz="2400" dirty="0"/>
              <a:t>        </a:t>
            </a:r>
            <a:r>
              <a:rPr lang="en-US" sz="2400" dirty="0"/>
              <a:t>	   if  </a:t>
            </a:r>
            <a:r>
              <a:rPr lang="en-US" sz="4000" dirty="0">
                <a:solidFill>
                  <a:srgbClr val="FF0000"/>
                </a:solidFill>
              </a:rPr>
              <a:t>(</a:t>
            </a:r>
            <a:r>
              <a:rPr lang="th-TH" sz="4000" dirty="0">
                <a:solidFill>
                  <a:srgbClr val="FF0000"/>
                </a:solidFill>
              </a:rPr>
              <a:t>(</a:t>
            </a:r>
            <a:r>
              <a:rPr lang="en-US" sz="4000" dirty="0">
                <a:solidFill>
                  <a:srgbClr val="FF0000"/>
                </a:solidFill>
              </a:rPr>
              <a:t>age &gt;=</a:t>
            </a:r>
            <a:r>
              <a:rPr lang="th-TH" sz="4000" dirty="0">
                <a:solidFill>
                  <a:srgbClr val="FF0000"/>
                </a:solidFill>
              </a:rPr>
              <a:t> 60) || (</a:t>
            </a:r>
            <a:r>
              <a:rPr lang="en-US" sz="4000" dirty="0">
                <a:solidFill>
                  <a:srgbClr val="FF0000"/>
                </a:solidFill>
              </a:rPr>
              <a:t>critical == 1))</a:t>
            </a:r>
            <a:endParaRPr lang="th-TH" sz="4000" b="1" dirty="0">
              <a:solidFill>
                <a:srgbClr val="FF0000"/>
              </a:solidFill>
            </a:endParaRPr>
          </a:p>
          <a:p>
            <a:r>
              <a:rPr lang="en-US" sz="2400" dirty="0"/>
              <a:t>     	         message </a:t>
            </a:r>
            <a:r>
              <a:rPr lang="th-TH" sz="2400" dirty="0"/>
              <a:t>=  "ฉีด</a:t>
            </a:r>
            <a:r>
              <a:rPr lang="en-US" sz="2400" dirty="0"/>
              <a:t>  </a:t>
            </a:r>
            <a:r>
              <a:rPr lang="th-TH" sz="2400" dirty="0"/>
              <a:t>วัคซีน  </a:t>
            </a:r>
            <a:r>
              <a:rPr lang="en-US" sz="2400" dirty="0"/>
              <a:t>Astra    " ;</a:t>
            </a:r>
            <a:endParaRPr lang="th-TH" sz="2400" b="1" dirty="0"/>
          </a:p>
          <a:p>
            <a:r>
              <a:rPr lang="en-US" sz="2400" dirty="0"/>
              <a:t>	        else </a:t>
            </a:r>
            <a:endParaRPr lang="th-TH" sz="2400" b="1" dirty="0"/>
          </a:p>
          <a:p>
            <a:r>
              <a:rPr lang="en-US" sz="2400" dirty="0"/>
              <a:t>	        message </a:t>
            </a:r>
            <a:r>
              <a:rPr lang="th-TH" sz="2400" dirty="0"/>
              <a:t>=  " ฉีด วัด</a:t>
            </a:r>
            <a:r>
              <a:rPr lang="th-TH" sz="2400" dirty="0" err="1"/>
              <a:t>ซีน</a:t>
            </a:r>
            <a:r>
              <a:rPr lang="th-TH" sz="2400" dirty="0"/>
              <a:t> ซิ</a:t>
            </a:r>
            <a:r>
              <a:rPr lang="th-TH" sz="2400" dirty="0" err="1"/>
              <a:t>โนแวค</a:t>
            </a:r>
            <a:r>
              <a:rPr lang="th-TH" sz="2400" dirty="0"/>
              <a:t>  "  </a:t>
            </a:r>
            <a:r>
              <a:rPr lang="en-US" sz="2400" dirty="0"/>
              <a:t>;</a:t>
            </a:r>
            <a:endParaRPr lang="en-US" sz="2400" b="1" dirty="0"/>
          </a:p>
          <a:p>
            <a:r>
              <a:rPr lang="th-TH" sz="2400" dirty="0"/>
              <a:t>      </a:t>
            </a:r>
            <a:endParaRPr lang="th-TH" sz="2400" b="1" dirty="0"/>
          </a:p>
          <a:p>
            <a:r>
              <a:rPr lang="en-US" sz="2400" b="1" dirty="0"/>
              <a:t>  </a:t>
            </a:r>
            <a:r>
              <a:rPr lang="en-US" sz="2400" b="1" dirty="0" err="1"/>
              <a:t>JOptionPane</a:t>
            </a:r>
            <a:r>
              <a:rPr lang="th-TH" sz="2400" b="1" dirty="0"/>
              <a:t>.</a:t>
            </a:r>
            <a:r>
              <a:rPr lang="en-US" sz="2400" b="1" dirty="0" err="1"/>
              <a:t>showMessageDialog</a:t>
            </a:r>
            <a:r>
              <a:rPr lang="th-TH" sz="2400" b="1" dirty="0"/>
              <a:t>(</a:t>
            </a:r>
            <a:r>
              <a:rPr lang="en-US" sz="2400" b="1" dirty="0" err="1"/>
              <a:t>null,message</a:t>
            </a:r>
            <a:r>
              <a:rPr lang="th-TH" sz="2400" b="1" dirty="0"/>
              <a:t>)</a:t>
            </a:r>
            <a:r>
              <a:rPr lang="en-US" sz="2400" b="1" dirty="0"/>
              <a:t>;</a:t>
            </a:r>
            <a:endParaRPr lang="th-TH" sz="2400" b="1" dirty="0"/>
          </a:p>
          <a:p>
            <a:r>
              <a:rPr lang="en-US" sz="2400" b="1" dirty="0"/>
              <a:t>  System</a:t>
            </a:r>
            <a:r>
              <a:rPr lang="th-TH" sz="2400" b="1" dirty="0"/>
              <a:t>.</a:t>
            </a:r>
            <a:r>
              <a:rPr lang="en-US" sz="2400" b="1" dirty="0"/>
              <a:t>exit</a:t>
            </a:r>
            <a:r>
              <a:rPr lang="th-TH" sz="2400" b="1" dirty="0"/>
              <a:t>(</a:t>
            </a:r>
            <a:r>
              <a:rPr lang="en-US" sz="2400" b="1" dirty="0"/>
              <a:t>0</a:t>
            </a:r>
            <a:r>
              <a:rPr lang="th-TH" sz="2400" b="1" dirty="0"/>
              <a:t>)</a:t>
            </a:r>
            <a:r>
              <a:rPr lang="en-US" sz="2400" b="1" dirty="0"/>
              <a:t>; </a:t>
            </a:r>
            <a:endParaRPr lang="th-TH" sz="2400" b="1" dirty="0"/>
          </a:p>
          <a:p>
            <a:r>
              <a:rPr lang="en-US" sz="2400" b="1" dirty="0"/>
              <a:t>   }</a:t>
            </a:r>
            <a:endParaRPr lang="th-TH" sz="2400" b="1" dirty="0"/>
          </a:p>
          <a:p>
            <a:r>
              <a:rPr lang="en-US" sz="2400" b="1" dirty="0"/>
              <a:t>}</a:t>
            </a:r>
            <a:endParaRPr lang="th-TH" sz="2400" b="1" dirty="0"/>
          </a:p>
          <a:p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6876256" y="404664"/>
            <a:ext cx="127470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h-TH" b="1" dirty="0"/>
              <a:t>|| (</a:t>
            </a:r>
            <a:r>
              <a:rPr lang="th-TH" b="1" dirty="0" err="1"/>
              <a:t>OR</a:t>
            </a:r>
            <a:r>
              <a:rPr lang="th-TH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9548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528925" cy="676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548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820472" cy="662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068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0" y="0"/>
            <a:ext cx="9131749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470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332656"/>
            <a:ext cx="109677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ครั้งต่อไป</a:t>
            </a:r>
          </a:p>
        </p:txBody>
      </p:sp>
      <p:sp>
        <p:nvSpPr>
          <p:cNvPr id="3" name="Rectangle 2"/>
          <p:cNvSpPr/>
          <p:nvPr/>
        </p:nvSpPr>
        <p:spPr>
          <a:xfrm>
            <a:off x="557007" y="1099561"/>
            <a:ext cx="6157777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/>
              <a:t>3</a:t>
            </a:r>
            <a:r>
              <a:rPr lang="th-TH" sz="2000" dirty="0" err="1"/>
              <a:t>แนนด์</a:t>
            </a:r>
            <a:r>
              <a:rPr lang="th-TH" sz="2000" dirty="0"/>
              <a:t>เกต (หรือ เกต </a:t>
            </a:r>
            <a:r>
              <a:rPr lang="th-TH" sz="2000" dirty="0" err="1"/>
              <a:t>แนนด์</a:t>
            </a:r>
            <a:r>
              <a:rPr lang="th-TH" sz="2000" dirty="0"/>
              <a:t> (</a:t>
            </a:r>
            <a:r>
              <a:rPr lang="en-US" sz="2000" dirty="0"/>
              <a:t>NAND gate)  </a:t>
            </a:r>
          </a:p>
          <a:p>
            <a:r>
              <a:rPr lang="en-US" sz="2000" dirty="0"/>
              <a:t>4.</a:t>
            </a:r>
            <a:r>
              <a:rPr lang="th-TH" sz="2000" dirty="0"/>
              <a:t>นอตเกต</a:t>
            </a:r>
            <a:r>
              <a:rPr lang="en-US" sz="2000" dirty="0"/>
              <a:t>(</a:t>
            </a:r>
            <a:r>
              <a:rPr lang="th-TH" dirty="0"/>
              <a:t>เกต นอต (</a:t>
            </a:r>
            <a:r>
              <a:rPr lang="en-US" sz="2000" dirty="0"/>
              <a:t>NOT gate) ) </a:t>
            </a:r>
          </a:p>
          <a:p>
            <a:r>
              <a:rPr lang="en-US" sz="2000" dirty="0"/>
              <a:t>5.</a:t>
            </a:r>
            <a:r>
              <a:rPr lang="th-TH" sz="2000" dirty="0"/>
              <a:t>บัฟเฟอร์เกต</a:t>
            </a:r>
            <a:r>
              <a:rPr lang="en-US" sz="2000" dirty="0"/>
              <a:t>   </a:t>
            </a:r>
            <a:r>
              <a:rPr lang="en-US" sz="1600" dirty="0"/>
              <a:t> </a:t>
            </a:r>
            <a:r>
              <a:rPr lang="en-US" sz="2000" dirty="0"/>
              <a:t>   </a:t>
            </a:r>
          </a:p>
          <a:p>
            <a:r>
              <a:rPr lang="en-US" sz="2000" dirty="0"/>
              <a:t>6.</a:t>
            </a:r>
            <a:r>
              <a:rPr lang="th-TH" sz="2000" dirty="0" err="1"/>
              <a:t>นอร์</a:t>
            </a:r>
            <a:r>
              <a:rPr lang="th-TH" sz="2000" dirty="0"/>
              <a:t>เกตเกต(หรือ </a:t>
            </a:r>
            <a:r>
              <a:rPr lang="th-TH" sz="2000" dirty="0" err="1"/>
              <a:t>นอร์</a:t>
            </a:r>
            <a:r>
              <a:rPr lang="th-TH" sz="2000" dirty="0"/>
              <a:t> </a:t>
            </a:r>
            <a:r>
              <a:rPr lang="th-TH" sz="1600" dirty="0"/>
              <a:t>(</a:t>
            </a:r>
            <a:r>
              <a:rPr lang="en-US" sz="1600" dirty="0"/>
              <a:t>NOR gate)</a:t>
            </a:r>
            <a:r>
              <a:rPr lang="th-TH" sz="2000" dirty="0"/>
              <a:t> ) และเกตพิเศษอื่น ๆ ดังนี้</a:t>
            </a:r>
            <a:r>
              <a:rPr lang="en-US" sz="2000" dirty="0"/>
              <a:t>   </a:t>
            </a:r>
          </a:p>
          <a:p>
            <a:r>
              <a:rPr lang="en-US" sz="2000" dirty="0"/>
              <a:t>7.</a:t>
            </a:r>
            <a:r>
              <a:rPr lang="th-TH" sz="2000" dirty="0"/>
              <a:t> </a:t>
            </a:r>
            <a:r>
              <a:rPr lang="th-TH" sz="2000" dirty="0" err="1"/>
              <a:t>เอ็กซ์คลูซีฟออร์</a:t>
            </a:r>
            <a:r>
              <a:rPr lang="th-TH" sz="2000" dirty="0"/>
              <a:t>เกต และ</a:t>
            </a:r>
            <a:r>
              <a:rPr lang="en-US" sz="2000" dirty="0"/>
              <a:t>   8.</a:t>
            </a:r>
            <a:r>
              <a:rPr lang="th-TH" sz="2000" dirty="0" err="1"/>
              <a:t>เอ็กซ์คลูซีฟนอร์</a:t>
            </a:r>
            <a:r>
              <a:rPr lang="th-TH" sz="2000" dirty="0"/>
              <a:t>เกต </a:t>
            </a:r>
          </a:p>
        </p:txBody>
      </p:sp>
    </p:spTree>
    <p:extLst>
      <p:ext uri="{BB962C8B-B14F-4D97-AF65-F5344CB8AC3E}">
        <p14:creationId xmlns:p14="http://schemas.microsoft.com/office/powerpoint/2010/main" val="3002470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2407</Words>
  <Application>Microsoft Office PowerPoint</Application>
  <PresentationFormat>On-screen Show (4:3)</PresentationFormat>
  <Paragraphs>242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CordiaUPC</vt:lpstr>
      <vt:lpstr>Office Theme</vt:lpstr>
      <vt:lpstr>PowerPoint Presentation</vt:lpstr>
      <vt:lpstr>ลอจิกเกต </vt:lpstr>
      <vt:lpstr>ลอจิกเกตพื้นฐาน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ตัวอย่างการโปรแกรมและ Operators  and ,or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ต่อไป ลอจิกเกต เครื่องหมายที่ใช้ในสมการลอจิก ตารางความจริง นอตเกต  แอนด์เกต แนนด์เกต ออร์เกต เอ็กซ์คลูซีฟออร์เกต เอ็กซ์คลูซีฟนอร์เกต</dc:title>
  <dc:creator>KKD Windows7 V.11_x64</dc:creator>
  <cp:lastModifiedBy>Computer</cp:lastModifiedBy>
  <cp:revision>86</cp:revision>
  <dcterms:created xsi:type="dcterms:W3CDTF">2021-08-28T02:00:32Z</dcterms:created>
  <dcterms:modified xsi:type="dcterms:W3CDTF">2026-08-15T09:05:21Z</dcterms:modified>
</cp:coreProperties>
</file>